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262" r:id="rId5"/>
    <p:sldId id="261" r:id="rId6"/>
    <p:sldId id="265" r:id="rId7"/>
    <p:sldId id="267" r:id="rId8"/>
    <p:sldId id="268" r:id="rId9"/>
    <p:sldId id="269" r:id="rId10"/>
    <p:sldId id="270" r:id="rId11"/>
    <p:sldId id="271" r:id="rId12"/>
    <p:sldId id="273" r:id="rId13"/>
    <p:sldId id="272" r:id="rId14"/>
    <p:sldId id="274" r:id="rId15"/>
    <p:sldId id="275" r:id="rId16"/>
    <p:sldId id="276" r:id="rId17"/>
    <p:sldId id="277" r:id="rId18"/>
    <p:sldId id="260" r:id="rId19"/>
    <p:sldId id="263" r:id="rId20"/>
    <p:sldId id="279" r:id="rId21"/>
    <p:sldId id="278" r:id="rId22"/>
    <p:sldId id="281" r:id="rId23"/>
    <p:sldId id="280"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8" r:id="rId44"/>
    <p:sldId id="302" r:id="rId45"/>
    <p:sldId id="303" r:id="rId46"/>
    <p:sldId id="304" r:id="rId47"/>
    <p:sldId id="305" r:id="rId48"/>
    <p:sldId id="306" r:id="rId49"/>
    <p:sldId id="307" r:id="rId50"/>
    <p:sldId id="309" r:id="rId51"/>
    <p:sldId id="310"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933" autoAdjust="0"/>
  </p:normalViewPr>
  <p:slideViewPr>
    <p:cSldViewPr snapToGrid="0">
      <p:cViewPr varScale="1">
        <p:scale>
          <a:sx n="95" d="100"/>
          <a:sy n="95" d="100"/>
        </p:scale>
        <p:origin x="79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C22CBB-5EB6-478F-9649-D514A624638B}" type="datetimeFigureOut">
              <a:rPr lang="zh-CN" altLang="en-US" smtClean="0"/>
              <a:t>2019/2/22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FD97FD-28A9-4E29-A0A4-8C663C680A0C}" type="slidenum">
              <a:rPr lang="zh-CN" altLang="en-US" smtClean="0"/>
              <a:t>‹#›</a:t>
            </a:fld>
            <a:endParaRPr lang="zh-CN" altLang="en-US"/>
          </a:p>
        </p:txBody>
      </p:sp>
    </p:spTree>
    <p:extLst>
      <p:ext uri="{BB962C8B-B14F-4D97-AF65-F5344CB8AC3E}">
        <p14:creationId xmlns:p14="http://schemas.microsoft.com/office/powerpoint/2010/main" val="2640548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我们已经应用了</a:t>
            </a:r>
            <a:r>
              <a:rPr lang="en-US" altLang="zh-CN" dirty="0" err="1"/>
              <a:t>teambition</a:t>
            </a:r>
            <a:r>
              <a:rPr lang="zh-CN" altLang="en-US" dirty="0"/>
              <a:t>，</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1</a:t>
            </a:fld>
            <a:endParaRPr lang="zh-CN" altLang="en-US"/>
          </a:p>
        </p:txBody>
      </p:sp>
    </p:spTree>
    <p:extLst>
      <p:ext uri="{BB962C8B-B14F-4D97-AF65-F5344CB8AC3E}">
        <p14:creationId xmlns:p14="http://schemas.microsoft.com/office/powerpoint/2010/main" val="2113822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自省</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14</a:t>
            </a:fld>
            <a:endParaRPr lang="zh-CN" altLang="en-US"/>
          </a:p>
        </p:txBody>
      </p:sp>
    </p:spTree>
    <p:extLst>
      <p:ext uri="{BB962C8B-B14F-4D97-AF65-F5344CB8AC3E}">
        <p14:creationId xmlns:p14="http://schemas.microsoft.com/office/powerpoint/2010/main" val="385259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什么叫</a:t>
            </a:r>
            <a:r>
              <a:rPr lang="en-US" altLang="zh-CN" dirty="0"/>
              <a:t>commitment</a:t>
            </a:r>
            <a:r>
              <a:rPr lang="zh-CN" altLang="en-US" dirty="0"/>
              <a:t>，</a:t>
            </a:r>
            <a:r>
              <a:rPr lang="zh-CN" altLang="en-US" sz="1200" kern="1200" dirty="0">
                <a:solidFill>
                  <a:schemeClr val="tx1"/>
                </a:solidFill>
                <a:effectLst/>
                <a:latin typeface="+mn-lt"/>
                <a:ea typeface="+mn-ea"/>
                <a:cs typeface="+mn-cs"/>
              </a:rPr>
              <a:t>承诺，许诺</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委任，委托</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致力，献身</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承担义务</a:t>
            </a:r>
            <a:r>
              <a:rPr lang="en-US" altLang="zh-CN" sz="1200" kern="1200" dirty="0">
                <a:solidFill>
                  <a:schemeClr val="tx1"/>
                </a:solidFill>
                <a:effectLst/>
                <a:latin typeface="+mn-lt"/>
                <a:ea typeface="+mn-ea"/>
                <a:cs typeface="+mn-cs"/>
              </a:rPr>
              <a:t>;</a:t>
            </a:r>
            <a:br>
              <a:rPr lang="zh-CN" altLang="en-US" dirty="0"/>
            </a:br>
            <a:endParaRPr lang="zh-CN" altLang="en-US"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15</a:t>
            </a:fld>
            <a:endParaRPr lang="zh-CN" altLang="en-US"/>
          </a:p>
        </p:txBody>
      </p:sp>
    </p:spTree>
    <p:extLst>
      <p:ext uri="{BB962C8B-B14F-4D97-AF65-F5344CB8AC3E}">
        <p14:creationId xmlns:p14="http://schemas.microsoft.com/office/powerpoint/2010/main" val="1613428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思路是好的，执行上是有距离的（有点像共产主义）</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16</a:t>
            </a:fld>
            <a:endParaRPr lang="zh-CN" altLang="en-US"/>
          </a:p>
        </p:txBody>
      </p:sp>
    </p:spTree>
    <p:extLst>
      <p:ext uri="{BB962C8B-B14F-4D97-AF65-F5344CB8AC3E}">
        <p14:creationId xmlns:p14="http://schemas.microsoft.com/office/powerpoint/2010/main" val="2393931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产品无法获取用户的真实需求</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17</a:t>
            </a:fld>
            <a:endParaRPr lang="zh-CN" altLang="en-US"/>
          </a:p>
        </p:txBody>
      </p:sp>
    </p:spTree>
    <p:extLst>
      <p:ext uri="{BB962C8B-B14F-4D97-AF65-F5344CB8AC3E}">
        <p14:creationId xmlns:p14="http://schemas.microsoft.com/office/powerpoint/2010/main" val="199354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用户故事需要遵守固定的句式（角色，目标，利益），来快速表达故事内容</a:t>
            </a:r>
            <a:endParaRPr lang="en-US" altLang="zh-CN" dirty="0"/>
          </a:p>
          <a:p>
            <a:endParaRPr lang="en-US" altLang="zh-CN" dirty="0"/>
          </a:p>
          <a:p>
            <a:r>
              <a:rPr lang="zh-CN" altLang="en-US" dirty="0"/>
              <a:t>用户故事存在自由度过高的问题（相比瀑布流开发）</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19</a:t>
            </a:fld>
            <a:endParaRPr lang="zh-CN" altLang="en-US"/>
          </a:p>
        </p:txBody>
      </p:sp>
    </p:spTree>
    <p:extLst>
      <p:ext uri="{BB962C8B-B14F-4D97-AF65-F5344CB8AC3E}">
        <p14:creationId xmlns:p14="http://schemas.microsoft.com/office/powerpoint/2010/main" val="2034681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用户故事的写法和拆解</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20</a:t>
            </a:fld>
            <a:endParaRPr lang="zh-CN" altLang="en-US"/>
          </a:p>
        </p:txBody>
      </p:sp>
    </p:spTree>
    <p:extLst>
      <p:ext uri="{BB962C8B-B14F-4D97-AF65-F5344CB8AC3E}">
        <p14:creationId xmlns:p14="http://schemas.microsoft.com/office/powerpoint/2010/main" val="732235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燃尽图的画法</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21</a:t>
            </a:fld>
            <a:endParaRPr lang="zh-CN" altLang="en-US"/>
          </a:p>
        </p:txBody>
      </p:sp>
    </p:spTree>
    <p:extLst>
      <p:ext uri="{BB962C8B-B14F-4D97-AF65-F5344CB8AC3E}">
        <p14:creationId xmlns:p14="http://schemas.microsoft.com/office/powerpoint/2010/main" val="2106773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一个迭代中所有故事和拆解故事的任务卡片都放在一组，放在待做</a:t>
            </a:r>
            <a:endParaRPr lang="en-US" altLang="zh-CN" dirty="0"/>
          </a:p>
          <a:p>
            <a:r>
              <a:rPr lang="zh-CN" altLang="en-US" dirty="0"/>
              <a:t>每个成员同时只做一件个任务，把自己的名字写在卡片上</a:t>
            </a:r>
            <a:endParaRPr lang="en-US" altLang="zh-CN" dirty="0"/>
          </a:p>
          <a:p>
            <a:r>
              <a:rPr lang="zh-CN" altLang="en-US" dirty="0"/>
              <a:t>完成一个任务后移动到已完成，并且在拿一个任务</a:t>
            </a:r>
            <a:r>
              <a:rPr lang="en-US" altLang="zh-CN" dirty="0"/>
              <a:t>---</a:t>
            </a:r>
            <a:r>
              <a:rPr lang="zh-CN" altLang="en-US" dirty="0"/>
              <a:t>如果一个故事的所有条件都满足了，就把故事卡移动到已完成</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22</a:t>
            </a:fld>
            <a:endParaRPr lang="zh-CN" altLang="en-US"/>
          </a:p>
        </p:txBody>
      </p:sp>
    </p:spTree>
    <p:extLst>
      <p:ext uri="{BB962C8B-B14F-4D97-AF65-F5344CB8AC3E}">
        <p14:creationId xmlns:p14="http://schemas.microsoft.com/office/powerpoint/2010/main" val="2865289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项目管理：我刚刚见了用户，你搞得那个功能整个都是错误的，很多地方都需要修改</a:t>
            </a:r>
            <a:endParaRPr lang="en-US" altLang="zh-CN" dirty="0"/>
          </a:p>
          <a:p>
            <a:r>
              <a:rPr lang="zh-CN" altLang="en-US" dirty="0"/>
              <a:t>开发：我知道，我已经搞了一夜，搞的头都疼了，我还需要更多的时间</a:t>
            </a:r>
            <a:endParaRPr lang="en-US" altLang="zh-CN"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23</a:t>
            </a:fld>
            <a:endParaRPr lang="zh-CN" altLang="en-US"/>
          </a:p>
        </p:txBody>
      </p:sp>
    </p:spTree>
    <p:extLst>
      <p:ext uri="{BB962C8B-B14F-4D97-AF65-F5344CB8AC3E}">
        <p14:creationId xmlns:p14="http://schemas.microsoft.com/office/powerpoint/2010/main" val="1976957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晨会：做了什么，要做什么，有没有障碍</a:t>
            </a:r>
            <a:endParaRPr lang="en-US" altLang="zh-CN" dirty="0"/>
          </a:p>
          <a:p>
            <a:r>
              <a:rPr lang="zh-CN" altLang="en-US" dirty="0"/>
              <a:t>燃尽图，故事点数，</a:t>
            </a:r>
            <a:r>
              <a:rPr lang="en-US" altLang="zh-CN" dirty="0"/>
              <a:t>ScrumMaster</a:t>
            </a:r>
          </a:p>
          <a:p>
            <a:endParaRPr lang="en-US" altLang="zh-CN" dirty="0"/>
          </a:p>
          <a:p>
            <a:r>
              <a:rPr lang="en-US" altLang="zh-CN" dirty="0"/>
              <a:t>TDD</a:t>
            </a:r>
            <a:r>
              <a:rPr lang="zh-CN" altLang="en-US" dirty="0"/>
              <a:t>，增量设计，使用</a:t>
            </a:r>
            <a:r>
              <a:rPr lang="en-US" altLang="zh-CN" dirty="0"/>
              <a:t>slack</a:t>
            </a:r>
            <a:r>
              <a:rPr lang="zh-CN" altLang="en-US" dirty="0"/>
              <a:t>，</a:t>
            </a:r>
            <a:r>
              <a:rPr lang="en-US" altLang="zh-CN" dirty="0"/>
              <a:t>10</a:t>
            </a:r>
            <a:r>
              <a:rPr lang="zh-CN" altLang="en-US" dirty="0"/>
              <a:t>分钟编译，持续集成，坐在一起，简单，反馈，他人，提升，经济，质量，冗余，流动，互利，自相似，人性化，小步走</a:t>
            </a:r>
            <a:endParaRPr lang="en-US" altLang="zh-CN" dirty="0"/>
          </a:p>
          <a:p>
            <a:endParaRPr lang="en-US" altLang="zh-CN" dirty="0"/>
          </a:p>
          <a:p>
            <a:r>
              <a:rPr lang="zh-CN" altLang="en-US" dirty="0"/>
              <a:t>故事，反省，任务板</a:t>
            </a:r>
            <a:r>
              <a:rPr lang="en-US" altLang="zh-CN" dirty="0"/>
              <a:t>/</a:t>
            </a:r>
            <a:r>
              <a:rPr lang="zh-CN" altLang="en-US" dirty="0"/>
              <a:t>信息量工作环境，承诺</a:t>
            </a:r>
            <a:r>
              <a:rPr lang="en-US" altLang="zh-CN" dirty="0"/>
              <a:t>/</a:t>
            </a:r>
            <a:r>
              <a:rPr lang="zh-CN" altLang="en-US" dirty="0"/>
              <a:t>整个团队，</a:t>
            </a:r>
            <a:r>
              <a:rPr lang="en-US" altLang="zh-CN" dirty="0"/>
              <a:t>backlog/</a:t>
            </a:r>
            <a:r>
              <a:rPr lang="zh-CN" altLang="en-US" dirty="0"/>
              <a:t>月循环，</a:t>
            </a:r>
            <a:r>
              <a:rPr lang="en-US" altLang="zh-CN" dirty="0"/>
              <a:t>sprints/</a:t>
            </a:r>
            <a:r>
              <a:rPr lang="zh-CN" altLang="en-US" dirty="0"/>
              <a:t>周循环，开放</a:t>
            </a:r>
            <a:r>
              <a:rPr lang="en-US" altLang="zh-CN" dirty="0"/>
              <a:t>/</a:t>
            </a:r>
            <a:r>
              <a:rPr lang="zh-CN" altLang="en-US" dirty="0"/>
              <a:t>沟通，集中</a:t>
            </a:r>
            <a:r>
              <a:rPr lang="en-US" altLang="zh-CN" dirty="0"/>
              <a:t>/</a:t>
            </a:r>
            <a:r>
              <a:rPr lang="zh-CN" altLang="en-US" dirty="0"/>
              <a:t>能量化工作，尊重，鼓励</a:t>
            </a:r>
            <a:endParaRPr lang="en-US" altLang="zh-CN" dirty="0"/>
          </a:p>
          <a:p>
            <a:endParaRPr lang="en-US" altLang="zh-CN" dirty="0"/>
          </a:p>
          <a:p>
            <a:r>
              <a:rPr lang="zh-CN" altLang="en-US" dirty="0"/>
              <a:t>障碍可能是：</a:t>
            </a:r>
            <a:endParaRPr lang="en-US" altLang="zh-CN" dirty="0"/>
          </a:p>
          <a:p>
            <a:r>
              <a:rPr lang="zh-CN" altLang="en-US" dirty="0"/>
              <a:t>我的</a:t>
            </a:r>
            <a:r>
              <a:rPr lang="en-US" altLang="zh-CN" dirty="0"/>
              <a:t>____</a:t>
            </a:r>
            <a:r>
              <a:rPr lang="zh-CN" altLang="en-US" dirty="0"/>
              <a:t>坏掉了，今天我需要一个新的。</a:t>
            </a:r>
          </a:p>
          <a:p>
            <a:r>
              <a:rPr lang="zh-CN" altLang="en-US" dirty="0"/>
              <a:t>我还没有拿到一个月前订购的软件。</a:t>
            </a:r>
          </a:p>
          <a:p>
            <a:r>
              <a:rPr lang="zh-CN" altLang="en-US" dirty="0"/>
              <a:t>我需要帮助调试</a:t>
            </a:r>
            <a:r>
              <a:rPr lang="en-US" altLang="zh-CN" dirty="0"/>
              <a:t>______</a:t>
            </a:r>
            <a:r>
              <a:rPr lang="zh-CN" altLang="en-US" dirty="0"/>
              <a:t>的问题。</a:t>
            </a:r>
          </a:p>
          <a:p>
            <a:r>
              <a:rPr lang="zh-CN" altLang="en-US" dirty="0"/>
              <a:t>我正在努力学习</a:t>
            </a:r>
            <a:r>
              <a:rPr lang="en-US" altLang="zh-CN" dirty="0"/>
              <a:t>______</a:t>
            </a:r>
            <a:r>
              <a:rPr lang="zh-CN" altLang="en-US" dirty="0"/>
              <a:t>，并希望与其中的某人结对编程。</a:t>
            </a:r>
          </a:p>
          <a:p>
            <a:r>
              <a:rPr lang="zh-CN" altLang="en-US" dirty="0"/>
              <a:t>我无法让供应商的技术支持给我回电话。</a:t>
            </a:r>
          </a:p>
          <a:p>
            <a:r>
              <a:rPr lang="zh-CN" altLang="en-US" dirty="0"/>
              <a:t>我们的新承包商无法启动，因为没有人在这里签署合同。</a:t>
            </a:r>
          </a:p>
          <a:p>
            <a:r>
              <a:rPr lang="zh-CN" altLang="en-US" dirty="0"/>
              <a:t>我不能让</a:t>
            </a:r>
            <a:r>
              <a:rPr lang="en-US" altLang="zh-CN" dirty="0"/>
              <a:t>____</a:t>
            </a:r>
            <a:r>
              <a:rPr lang="zh-CN" altLang="en-US" dirty="0"/>
              <a:t>小组给我任何时间，我需要与他们见面。</a:t>
            </a:r>
          </a:p>
          <a:p>
            <a:r>
              <a:rPr lang="zh-CN" altLang="en-US" dirty="0"/>
              <a:t>部门副总裁要我“做一两天”的其他事情。</a:t>
            </a:r>
            <a:endParaRPr lang="en-US" altLang="zh-CN"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24</a:t>
            </a:fld>
            <a:endParaRPr lang="zh-CN" altLang="en-US"/>
          </a:p>
        </p:txBody>
      </p:sp>
    </p:spTree>
    <p:extLst>
      <p:ext uri="{BB962C8B-B14F-4D97-AF65-F5344CB8AC3E}">
        <p14:creationId xmlns:p14="http://schemas.microsoft.com/office/powerpoint/2010/main" val="437538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我们每天都开晨会，有的产品已经应用迭代，我们好像是已经在使用敏捷了，所以敏捷到底是什么呢，接下来每个同学讲一下自己心里的敏捷</a:t>
            </a:r>
            <a:endParaRPr lang="en-US" altLang="zh-CN" dirty="0"/>
          </a:p>
          <a:p>
            <a:r>
              <a:rPr lang="zh-CN" altLang="en-US" dirty="0"/>
              <a:t>（所有人讲完之后，过动画</a:t>
            </a:r>
            <a:r>
              <a:rPr lang="en-US" altLang="zh-CN" dirty="0"/>
              <a:t>1-5</a:t>
            </a:r>
            <a:r>
              <a:rPr lang="zh-CN" altLang="en-US" dirty="0"/>
              <a:t>）那敏捷是什么？（动画</a:t>
            </a:r>
            <a:r>
              <a:rPr lang="en-US" altLang="zh-CN" dirty="0"/>
              <a:t>6</a:t>
            </a:r>
            <a:r>
              <a:rPr lang="zh-CN" altLang="en-US" dirty="0"/>
              <a:t>）找个同学来翻译一下</a:t>
            </a:r>
            <a:endParaRPr lang="en-US" altLang="zh-CN" dirty="0"/>
          </a:p>
          <a:p>
            <a:r>
              <a:rPr lang="zh-CN" altLang="en-US" dirty="0"/>
              <a:t>敏捷是方法和方法论，影响你的团队想、做、决定，如果仅仅是这样，敏捷就是一些大道理，韩寒是怎么评价大道理的：听过许多大道理，依然过不好这一生（动画</a:t>
            </a:r>
            <a:r>
              <a:rPr lang="en-US" altLang="zh-CN" dirty="0"/>
              <a:t>7</a:t>
            </a:r>
            <a:r>
              <a:rPr lang="zh-CN" altLang="en-US" dirty="0"/>
              <a:t>）</a:t>
            </a:r>
            <a:endParaRPr lang="en-US" altLang="zh-CN" dirty="0"/>
          </a:p>
          <a:p>
            <a:r>
              <a:rPr lang="zh-CN" altLang="en-US" dirty="0"/>
              <a:t>所以还有后半段，每个方法论都有一些实践，这些实践让我们更容易进入敏捷的模式</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3</a:t>
            </a:fld>
            <a:endParaRPr lang="zh-CN" altLang="en-US"/>
          </a:p>
        </p:txBody>
      </p:sp>
    </p:spTree>
    <p:extLst>
      <p:ext uri="{BB962C8B-B14F-4D97-AF65-F5344CB8AC3E}">
        <p14:creationId xmlns:p14="http://schemas.microsoft.com/office/powerpoint/2010/main" val="226521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XP</a:t>
            </a:r>
            <a:r>
              <a:rPr lang="zh-CN" altLang="en-US" dirty="0"/>
              <a:t>团队使用和</a:t>
            </a:r>
            <a:r>
              <a:rPr lang="en-US" altLang="zh-CN" dirty="0"/>
              <a:t>Scrum</a:t>
            </a:r>
            <a:r>
              <a:rPr lang="zh-CN" altLang="en-US" dirty="0"/>
              <a:t>一样的用户故事，但是使用它自己的价值和原则</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25</a:t>
            </a:fld>
            <a:endParaRPr lang="zh-CN" altLang="en-US"/>
          </a:p>
        </p:txBody>
      </p:sp>
    </p:spTree>
    <p:extLst>
      <p:ext uri="{BB962C8B-B14F-4D97-AF65-F5344CB8AC3E}">
        <p14:creationId xmlns:p14="http://schemas.microsoft.com/office/powerpoint/2010/main" val="2337544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左</a:t>
            </a:r>
            <a:r>
              <a:rPr lang="en-US" altLang="zh-CN" dirty="0"/>
              <a:t>】</a:t>
            </a:r>
            <a:r>
              <a:rPr lang="zh-CN" altLang="en-US" dirty="0"/>
              <a:t>你还想让我搞结对编程？本来就跟不上节奏了你还要浪费两个人力在一个项目上！</a:t>
            </a:r>
            <a:endParaRPr lang="en-US" altLang="zh-CN" dirty="0"/>
          </a:p>
          <a:p>
            <a:r>
              <a:rPr lang="en-US" altLang="zh-CN" dirty="0"/>
              <a:t>【</a:t>
            </a:r>
            <a:r>
              <a:rPr lang="zh-CN" altLang="en-US" dirty="0"/>
              <a:t>右</a:t>
            </a:r>
            <a:r>
              <a:rPr lang="en-US" altLang="zh-CN" dirty="0"/>
              <a:t>】</a:t>
            </a:r>
            <a:r>
              <a:rPr lang="zh-CN" altLang="en-US" dirty="0"/>
              <a:t>根本不需要别人告诉我来结对编程，它就是写出最好代码最快的途径！</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26</a:t>
            </a:fld>
            <a:endParaRPr lang="zh-CN" altLang="en-US"/>
          </a:p>
        </p:txBody>
      </p:sp>
    </p:spTree>
    <p:extLst>
      <p:ext uri="{BB962C8B-B14F-4D97-AF65-F5344CB8AC3E}">
        <p14:creationId xmlns:p14="http://schemas.microsoft.com/office/powerpoint/2010/main" val="3371499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左</a:t>
            </a:r>
            <a:r>
              <a:rPr lang="en-US" altLang="zh-CN" dirty="0"/>
              <a:t>】</a:t>
            </a:r>
            <a:r>
              <a:rPr lang="zh-CN" altLang="en-US" dirty="0"/>
              <a:t>巨大的类，重复的代码</a:t>
            </a:r>
            <a:endParaRPr lang="en-US" altLang="zh-CN" dirty="0"/>
          </a:p>
          <a:p>
            <a:r>
              <a:rPr lang="en-US" altLang="zh-CN" dirty="0"/>
              <a:t>【</a:t>
            </a:r>
            <a:r>
              <a:rPr lang="zh-CN" altLang="en-US" dirty="0"/>
              <a:t>右</a:t>
            </a:r>
            <a:r>
              <a:rPr lang="en-US" altLang="zh-CN" dirty="0"/>
              <a:t>】</a:t>
            </a:r>
            <a:r>
              <a:rPr lang="zh-CN" altLang="en-US" dirty="0"/>
              <a:t>意大利面、千层面代码</a:t>
            </a:r>
            <a:endParaRPr lang="en-US" altLang="zh-CN"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27</a:t>
            </a:fld>
            <a:endParaRPr lang="zh-CN" altLang="en-US"/>
          </a:p>
        </p:txBody>
      </p:sp>
    </p:spTree>
    <p:extLst>
      <p:ext uri="{BB962C8B-B14F-4D97-AF65-F5344CB8AC3E}">
        <p14:creationId xmlns:p14="http://schemas.microsoft.com/office/powerpoint/2010/main" val="3152608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过度设计</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29</a:t>
            </a:fld>
            <a:endParaRPr lang="zh-CN" altLang="en-US"/>
          </a:p>
        </p:txBody>
      </p:sp>
    </p:spTree>
    <p:extLst>
      <p:ext uri="{BB962C8B-B14F-4D97-AF65-F5344CB8AC3E}">
        <p14:creationId xmlns:p14="http://schemas.microsoft.com/office/powerpoint/2010/main" val="2444997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左</a:t>
            </a:r>
            <a:r>
              <a:rPr lang="en-US" altLang="zh-CN" dirty="0"/>
              <a:t>】</a:t>
            </a:r>
            <a:r>
              <a:rPr lang="zh-CN" altLang="en-US" dirty="0"/>
              <a:t>尽早的将模块集成到系统能够尽早的发现模块间的关系问题</a:t>
            </a:r>
            <a:endParaRPr lang="en-US" altLang="zh-CN" dirty="0"/>
          </a:p>
          <a:p>
            <a:r>
              <a:rPr lang="en-US" altLang="zh-CN" dirty="0"/>
              <a:t>【</a:t>
            </a:r>
            <a:r>
              <a:rPr lang="zh-CN" altLang="en-US" dirty="0"/>
              <a:t>右</a:t>
            </a:r>
            <a:r>
              <a:rPr lang="en-US" altLang="zh-CN" dirty="0"/>
              <a:t>】</a:t>
            </a:r>
            <a:r>
              <a:rPr lang="zh-CN" altLang="en-US" dirty="0"/>
              <a:t>发现两个模块不匹配的最好时间是这两个模块刚刚开发完的时候，因为如果等久了会有其他模块依赖这两个模块，等你发现这两个模块不匹配的时候已经晚了</a:t>
            </a:r>
            <a:endParaRPr lang="en-US" altLang="zh-CN" dirty="0"/>
          </a:p>
          <a:p>
            <a:endParaRPr lang="en-US" altLang="zh-CN" dirty="0"/>
          </a:p>
          <a:p>
            <a:r>
              <a:rPr lang="zh-CN" altLang="en-US" dirty="0"/>
              <a:t>参考</a:t>
            </a:r>
            <a:r>
              <a:rPr lang="en-US" altLang="zh-CN" dirty="0"/>
              <a:t>-</a:t>
            </a:r>
            <a:r>
              <a:rPr lang="zh-CN" altLang="en-US" dirty="0"/>
              <a:t>分层设计</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30</a:t>
            </a:fld>
            <a:endParaRPr lang="zh-CN" altLang="en-US"/>
          </a:p>
        </p:txBody>
      </p:sp>
    </p:spTree>
    <p:extLst>
      <p:ext uri="{BB962C8B-B14F-4D97-AF65-F5344CB8AC3E}">
        <p14:creationId xmlns:p14="http://schemas.microsoft.com/office/powerpoint/2010/main" val="3095158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左</a:t>
            </a:r>
            <a:r>
              <a:rPr lang="en-US" altLang="zh-CN" dirty="0"/>
              <a:t>】</a:t>
            </a:r>
            <a:r>
              <a:rPr lang="zh-CN" altLang="en-US" dirty="0"/>
              <a:t>一个大项目的小元件的小元件也是不能修改的</a:t>
            </a:r>
            <a:endParaRPr lang="en-US" altLang="zh-CN" dirty="0"/>
          </a:p>
          <a:p>
            <a:r>
              <a:rPr lang="en-US" altLang="zh-CN" dirty="0"/>
              <a:t>【</a:t>
            </a:r>
            <a:r>
              <a:rPr lang="zh-CN" altLang="en-US" dirty="0"/>
              <a:t>右</a:t>
            </a:r>
            <a:r>
              <a:rPr lang="en-US" altLang="zh-CN" dirty="0"/>
              <a:t>】</a:t>
            </a:r>
            <a:r>
              <a:rPr lang="zh-CN" altLang="en-US" dirty="0"/>
              <a:t>增量式和设计模式设计的系统都是基于独立的单元，即使是不同的层次其模块关联关系始终是类似的，更容易维护</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31</a:t>
            </a:fld>
            <a:endParaRPr lang="zh-CN" altLang="en-US"/>
          </a:p>
        </p:txBody>
      </p:sp>
    </p:spTree>
    <p:extLst>
      <p:ext uri="{BB962C8B-B14F-4D97-AF65-F5344CB8AC3E}">
        <p14:creationId xmlns:p14="http://schemas.microsoft.com/office/powerpoint/2010/main" val="2262233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结对编程，持续集成，</a:t>
            </a:r>
            <a:r>
              <a:rPr lang="en-US" altLang="zh-CN" dirty="0"/>
              <a:t>10</a:t>
            </a:r>
            <a:r>
              <a:rPr lang="zh-CN" altLang="en-US" dirty="0"/>
              <a:t>分钟内的构建等待，高效工作，增量式设计，整个团队，重构，坐在一起，</a:t>
            </a:r>
            <a:r>
              <a:rPr lang="en-US" altLang="zh-CN" dirty="0"/>
              <a:t>TDD</a:t>
            </a:r>
            <a:endParaRPr lang="zh-CN" altLang="en-US"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32</a:t>
            </a:fld>
            <a:endParaRPr lang="zh-CN" altLang="en-US"/>
          </a:p>
        </p:txBody>
      </p:sp>
    </p:spTree>
    <p:extLst>
      <p:ext uri="{BB962C8B-B14F-4D97-AF65-F5344CB8AC3E}">
        <p14:creationId xmlns:p14="http://schemas.microsoft.com/office/powerpoint/2010/main" val="360467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Lean</a:t>
            </a:r>
            <a:r>
              <a:rPr lang="zh-CN" altLang="en-US" dirty="0"/>
              <a:t>：消除浪费，快速交付，正直诚实，看全局</a:t>
            </a:r>
            <a:endParaRPr lang="en-US" altLang="zh-CN" dirty="0"/>
          </a:p>
          <a:p>
            <a:r>
              <a:rPr lang="en-US" altLang="zh-CN" dirty="0"/>
              <a:t>XP</a:t>
            </a:r>
            <a:r>
              <a:rPr lang="zh-CN" altLang="en-US" dirty="0"/>
              <a:t>：简单即价值</a:t>
            </a:r>
            <a:endParaRPr lang="en-US" altLang="zh-CN" dirty="0"/>
          </a:p>
          <a:p>
            <a:r>
              <a:rPr lang="en-US" altLang="zh-CN" dirty="0"/>
              <a:t>Scrum</a:t>
            </a:r>
            <a:r>
              <a:rPr lang="zh-CN" altLang="en-US" dirty="0"/>
              <a:t>：承担承诺</a:t>
            </a:r>
            <a:endParaRPr lang="en-US" altLang="zh-CN" dirty="0"/>
          </a:p>
          <a:p>
            <a:endParaRPr lang="en-US" altLang="zh-CN" dirty="0"/>
          </a:p>
          <a:p>
            <a:r>
              <a:rPr lang="zh-CN" altLang="en-US" dirty="0"/>
              <a:t>交叉区：延迟决策（</a:t>
            </a:r>
            <a:r>
              <a:rPr lang="en-US" altLang="zh-CN" dirty="0"/>
              <a:t>LPM</a:t>
            </a:r>
            <a:r>
              <a:rPr lang="zh-CN" altLang="en-US" dirty="0"/>
              <a:t>），</a:t>
            </a:r>
            <a:endParaRPr lang="en-US" altLang="zh-CN" dirty="0"/>
          </a:p>
          <a:p>
            <a:endParaRPr lang="en-US" altLang="zh-CN" dirty="0"/>
          </a:p>
          <a:p>
            <a:r>
              <a:rPr lang="en-US" altLang="zh-CN" dirty="0"/>
              <a:t>---</a:t>
            </a:r>
            <a:r>
              <a:rPr lang="zh-CN" altLang="en-US" dirty="0"/>
              <a:t>术语</a:t>
            </a:r>
            <a:r>
              <a:rPr lang="en-US" altLang="zh-CN" dirty="0"/>
              <a:t>---</a:t>
            </a:r>
          </a:p>
          <a:p>
            <a:r>
              <a:rPr lang="en-US" altLang="zh-CN" dirty="0"/>
              <a:t>LPM</a:t>
            </a:r>
            <a:r>
              <a:rPr lang="zh-CN" altLang="en-US" dirty="0"/>
              <a:t>：一种不做出过早决定而是延迟承诺并保持重要和不可逆转决定的战略，直到不作出决定的成本大于作出决定的成本。</a:t>
            </a:r>
            <a:endParaRPr lang="en-US" altLang="zh-CN" dirty="0"/>
          </a:p>
          <a:p>
            <a:r>
              <a:rPr lang="zh-CN" altLang="en-US" dirty="0"/>
              <a:t>放大学习：软件开发是一种基于编写代码时迭代的连续学习过程。 软件设计是一个问题解决过程，涉及开发人员编写代码和他们学到的东西。 软件价值的衡量标准是否适合使用，而不是符合要求。</a:t>
            </a:r>
            <a:endParaRPr lang="en-US" altLang="zh-CN" dirty="0"/>
          </a:p>
          <a:p>
            <a:endParaRPr lang="en-US" altLang="zh-CN" dirty="0"/>
          </a:p>
          <a:p>
            <a:r>
              <a:rPr lang="zh-CN" altLang="en-US" dirty="0"/>
              <a:t>高效工作：</a:t>
            </a:r>
            <a:endParaRPr lang="en-US" altLang="zh-CN" dirty="0"/>
          </a:p>
          <a:p>
            <a:r>
              <a:rPr lang="zh-CN" altLang="en-US" dirty="0"/>
              <a:t>专业人员在充满活力和积极性的情况下尽最大努力工作。 为实现这一目标，将质量时间与工作中的关注点结合起来。</a:t>
            </a:r>
          </a:p>
          <a:p>
            <a:r>
              <a:rPr lang="zh-CN" altLang="en-US" dirty="0"/>
              <a:t>吃健康的食物，运动，并充足的睡眠。</a:t>
            </a:r>
          </a:p>
          <a:p>
            <a:r>
              <a:rPr lang="zh-CN" altLang="en-US" dirty="0"/>
              <a:t>在工作中，请充分注意。 使手机静音并关闭电子邮件和即时消息等中断。</a:t>
            </a:r>
          </a:p>
          <a:p>
            <a:r>
              <a:rPr lang="zh-CN" altLang="en-US" dirty="0"/>
              <a:t>通过提供令人信服的愿景并创建可实现的计划来支持充满活力的工作。 保护团队成员免受破坏性的组织政治和无用的会议。</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33</a:t>
            </a:fld>
            <a:endParaRPr lang="zh-CN" altLang="en-US"/>
          </a:p>
        </p:txBody>
      </p:sp>
    </p:spTree>
    <p:extLst>
      <p:ext uri="{BB962C8B-B14F-4D97-AF65-F5344CB8AC3E}">
        <p14:creationId xmlns:p14="http://schemas.microsoft.com/office/powerpoint/2010/main" val="2228421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35</a:t>
            </a:fld>
            <a:endParaRPr lang="zh-CN" altLang="en-US"/>
          </a:p>
        </p:txBody>
      </p:sp>
    </p:spTree>
    <p:extLst>
      <p:ext uri="{BB962C8B-B14F-4D97-AF65-F5344CB8AC3E}">
        <p14:creationId xmlns:p14="http://schemas.microsoft.com/office/powerpoint/2010/main" val="2923631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如何画</a:t>
            </a:r>
            <a:r>
              <a:rPr lang="en-US" altLang="zh-CN" dirty="0"/>
              <a:t>WIP</a:t>
            </a:r>
            <a:r>
              <a:rPr lang="zh-CN" altLang="en-US" dirty="0"/>
              <a:t>区域图</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36</a:t>
            </a:fld>
            <a:endParaRPr lang="zh-CN" altLang="en-US"/>
          </a:p>
        </p:txBody>
      </p:sp>
    </p:spTree>
    <p:extLst>
      <p:ext uri="{BB962C8B-B14F-4D97-AF65-F5344CB8AC3E}">
        <p14:creationId xmlns:p14="http://schemas.microsoft.com/office/powerpoint/2010/main" val="85190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接下来都是图书中的一些例图，毕竟图形比文字更容易记忆，能掌握多少算多少，而且原书是英文的大家可能都不会去读，建议随便找本中文的看，将敏捷的内容基本都差不多，故事性强一点的最好读</a:t>
            </a:r>
            <a:endParaRPr lang="en-US" altLang="zh-CN" dirty="0"/>
          </a:p>
          <a:p>
            <a:endParaRPr lang="en-US" altLang="zh-CN" dirty="0"/>
          </a:p>
          <a:p>
            <a:r>
              <a:rPr lang="en-US" altLang="zh-CN" dirty="0"/>
              <a:t>【</a:t>
            </a:r>
            <a:r>
              <a:rPr lang="zh-CN" altLang="en-US" dirty="0"/>
              <a:t>左</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4</a:t>
            </a:fld>
            <a:endParaRPr lang="zh-CN" altLang="en-US"/>
          </a:p>
        </p:txBody>
      </p:sp>
    </p:spTree>
    <p:extLst>
      <p:ext uri="{BB962C8B-B14F-4D97-AF65-F5344CB8AC3E}">
        <p14:creationId xmlns:p14="http://schemas.microsoft.com/office/powerpoint/2010/main" val="11988374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MMF=minimal marketable feature  </a:t>
            </a:r>
          </a:p>
          <a:p>
            <a:endParaRPr lang="en-US" altLang="zh-CN" dirty="0"/>
          </a:p>
          <a:p>
            <a:r>
              <a:rPr lang="zh-CN" altLang="en-US" dirty="0"/>
              <a:t>颜色依次</a:t>
            </a:r>
            <a:r>
              <a:rPr lang="en-US" altLang="zh-CN" dirty="0"/>
              <a:t>=</a:t>
            </a:r>
            <a:r>
              <a:rPr lang="zh-CN" altLang="en-US" dirty="0"/>
              <a:t>获取用户故事、画线框图、开发测试、和用户复检产品、部署上线</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37</a:t>
            </a:fld>
            <a:endParaRPr lang="zh-CN" altLang="en-US"/>
          </a:p>
        </p:txBody>
      </p:sp>
    </p:spTree>
    <p:extLst>
      <p:ext uri="{BB962C8B-B14F-4D97-AF65-F5344CB8AC3E}">
        <p14:creationId xmlns:p14="http://schemas.microsoft.com/office/powerpoint/2010/main" val="975397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注</a:t>
            </a:r>
            <a:r>
              <a:rPr lang="en-US" altLang="zh-CN" dirty="0"/>
              <a:t>】WIP</a:t>
            </a:r>
            <a:r>
              <a:rPr lang="zh-CN" altLang="en-US" dirty="0"/>
              <a:t>面积图帮助你观测任务的流动，更容易发现问题，比如有些功能开发完成很久却一直没有部署上线</a:t>
            </a:r>
            <a:endParaRPr lang="en-US" altLang="zh-CN" dirty="0"/>
          </a:p>
          <a:p>
            <a:r>
              <a:rPr lang="en-US" altLang="zh-CN" dirty="0"/>
              <a:t>【</a:t>
            </a:r>
            <a:r>
              <a:rPr lang="zh-CN" altLang="en-US" dirty="0"/>
              <a:t>左虚线</a:t>
            </a:r>
            <a:r>
              <a:rPr lang="en-US" altLang="zh-CN" dirty="0"/>
              <a:t>】</a:t>
            </a:r>
            <a:r>
              <a:rPr lang="zh-CN" altLang="en-US" dirty="0"/>
              <a:t>许多开发任务一起开始</a:t>
            </a:r>
            <a:endParaRPr lang="en-US" altLang="zh-CN" dirty="0"/>
          </a:p>
          <a:p>
            <a:r>
              <a:rPr lang="en-US" altLang="zh-CN" dirty="0"/>
              <a:t>【</a:t>
            </a:r>
            <a:r>
              <a:rPr lang="zh-CN" altLang="en-US" dirty="0"/>
              <a:t>右虚线</a:t>
            </a:r>
            <a:r>
              <a:rPr lang="en-US" altLang="zh-CN" dirty="0"/>
              <a:t>】</a:t>
            </a:r>
            <a:r>
              <a:rPr lang="zh-CN" altLang="en-US" dirty="0"/>
              <a:t>许多任务开发完成很久却一直没有部署上线，</a:t>
            </a:r>
            <a:r>
              <a:rPr lang="en-US" altLang="zh-CN" dirty="0"/>
              <a:t>【</a:t>
            </a:r>
            <a:r>
              <a:rPr lang="zh-CN" altLang="en-US" dirty="0"/>
              <a:t>问</a:t>
            </a:r>
            <a:r>
              <a:rPr lang="en-US" altLang="zh-CN" dirty="0"/>
              <a:t>】</a:t>
            </a:r>
            <a:r>
              <a:rPr lang="zh-CN" altLang="en-US" dirty="0"/>
              <a:t>怎么发现的？</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38</a:t>
            </a:fld>
            <a:endParaRPr lang="zh-CN" altLang="en-US"/>
          </a:p>
        </p:txBody>
      </p:sp>
    </p:spTree>
    <p:extLst>
      <p:ext uri="{BB962C8B-B14F-4D97-AF65-F5344CB8AC3E}">
        <p14:creationId xmlns:p14="http://schemas.microsoft.com/office/powerpoint/2010/main" val="1003209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价值流动图体现了开发在等待规格说明书的创建和验证存在巨大浪费</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39</a:t>
            </a:fld>
            <a:endParaRPr lang="zh-CN" altLang="en-US"/>
          </a:p>
        </p:txBody>
      </p:sp>
    </p:spTree>
    <p:extLst>
      <p:ext uri="{BB962C8B-B14F-4D97-AF65-F5344CB8AC3E}">
        <p14:creationId xmlns:p14="http://schemas.microsoft.com/office/powerpoint/2010/main" val="1513596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看板的列是自由的，使用更适合你项目的列结构</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40</a:t>
            </a:fld>
            <a:endParaRPr lang="zh-CN" altLang="en-US"/>
          </a:p>
        </p:txBody>
      </p:sp>
    </p:spTree>
    <p:extLst>
      <p:ext uri="{BB962C8B-B14F-4D97-AF65-F5344CB8AC3E}">
        <p14:creationId xmlns:p14="http://schemas.microsoft.com/office/powerpoint/2010/main" val="1499800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左</a:t>
            </a:r>
            <a:r>
              <a:rPr lang="en-US" altLang="zh-CN" dirty="0"/>
              <a:t>】</a:t>
            </a:r>
            <a:r>
              <a:rPr lang="zh-CN" altLang="en-US" dirty="0"/>
              <a:t>使用看板，就能轻松发现那里不均匀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右</a:t>
            </a:r>
            <a:r>
              <a:rPr lang="en-US" altLang="zh-CN" dirty="0"/>
              <a:t>】</a:t>
            </a:r>
            <a:r>
              <a:rPr lang="zh-CN" altLang="en-US" dirty="0"/>
              <a:t>看板内容的流动可以看出浪费在哪里（打回重做的太多）</a:t>
            </a:r>
            <a:endParaRPr lang="en-US" altLang="zh-CN"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41</a:t>
            </a:fld>
            <a:endParaRPr lang="zh-CN" altLang="en-US"/>
          </a:p>
        </p:txBody>
      </p:sp>
    </p:spTree>
    <p:extLst>
      <p:ext uri="{BB962C8B-B14F-4D97-AF65-F5344CB8AC3E}">
        <p14:creationId xmlns:p14="http://schemas.microsoft.com/office/powerpoint/2010/main" val="1221401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左</a:t>
            </a:r>
            <a:r>
              <a:rPr lang="en-US" altLang="zh-CN" dirty="0"/>
              <a:t>】WIP</a:t>
            </a:r>
            <a:r>
              <a:rPr lang="zh-CN" altLang="en-US" dirty="0"/>
              <a:t>（</a:t>
            </a:r>
            <a:r>
              <a:rPr lang="en-US" altLang="zh-CN" sz="1200" b="0" i="0" kern="1200" dirty="0">
                <a:solidFill>
                  <a:schemeClr val="tx1"/>
                </a:solidFill>
                <a:effectLst/>
                <a:latin typeface="+mn-lt"/>
                <a:ea typeface="+mn-ea"/>
                <a:cs typeface="+mn-cs"/>
              </a:rPr>
              <a:t>Work in progress</a:t>
            </a:r>
            <a:r>
              <a:rPr lang="zh-CN" altLang="en-US" dirty="0"/>
              <a:t>）进行中 </a:t>
            </a:r>
            <a:r>
              <a:rPr lang="en-US" altLang="zh-CN" dirty="0"/>
              <a:t>limit </a:t>
            </a:r>
            <a:r>
              <a:rPr lang="zh-CN" altLang="en-US" dirty="0"/>
              <a:t>限制</a:t>
            </a:r>
            <a:endParaRPr lang="en-US" altLang="zh-CN" dirty="0"/>
          </a:p>
          <a:p>
            <a:r>
              <a:rPr lang="en-US" altLang="zh-CN" dirty="0"/>
              <a:t>【</a:t>
            </a:r>
            <a:r>
              <a:rPr lang="zh-CN" altLang="en-US" dirty="0"/>
              <a:t>右</a:t>
            </a:r>
            <a:r>
              <a:rPr lang="en-US" altLang="zh-CN" dirty="0"/>
              <a:t>】</a:t>
            </a:r>
            <a:r>
              <a:rPr lang="zh-CN" altLang="en-US" dirty="0"/>
              <a:t>如果有列达到了上限，就不可以再往里移动了，团队可以去关注其他列的事情</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42</a:t>
            </a:fld>
            <a:endParaRPr lang="zh-CN" altLang="en-US"/>
          </a:p>
        </p:txBody>
      </p:sp>
    </p:spTree>
    <p:extLst>
      <p:ext uri="{BB962C8B-B14F-4D97-AF65-F5344CB8AC3E}">
        <p14:creationId xmlns:p14="http://schemas.microsoft.com/office/powerpoint/2010/main" val="39577550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扩展更多的列有助于给团队更清晰的流程控制</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43</a:t>
            </a:fld>
            <a:endParaRPr lang="zh-CN" altLang="en-US"/>
          </a:p>
        </p:txBody>
      </p:sp>
    </p:spTree>
    <p:extLst>
      <p:ext uri="{BB962C8B-B14F-4D97-AF65-F5344CB8AC3E}">
        <p14:creationId xmlns:p14="http://schemas.microsoft.com/office/powerpoint/2010/main" val="20272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CFD</a:t>
            </a:r>
            <a:r>
              <a:rPr lang="zh-CN" altLang="en-US" dirty="0"/>
              <a:t>（</a:t>
            </a:r>
            <a:r>
              <a:rPr lang="zh-CN" altLang="en-US" sz="1200" b="1" i="0" kern="1200" dirty="0">
                <a:solidFill>
                  <a:schemeClr val="tx1"/>
                </a:solidFill>
                <a:effectLst/>
                <a:latin typeface="+mn-lt"/>
                <a:ea typeface="+mn-ea"/>
                <a:cs typeface="+mn-cs"/>
              </a:rPr>
              <a:t>累积流图</a:t>
            </a:r>
            <a:r>
              <a:rPr lang="zh-CN" altLang="en-US" dirty="0"/>
              <a:t>），最后一列始终是积累的不会减少</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44</a:t>
            </a:fld>
            <a:endParaRPr lang="zh-CN" altLang="en-US"/>
          </a:p>
        </p:txBody>
      </p:sp>
    </p:spTree>
    <p:extLst>
      <p:ext uri="{BB962C8B-B14F-4D97-AF65-F5344CB8AC3E}">
        <p14:creationId xmlns:p14="http://schemas.microsoft.com/office/powerpoint/2010/main" val="1811549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左</a:t>
            </a:r>
            <a:r>
              <a:rPr lang="en-US" altLang="zh-CN" dirty="0"/>
              <a:t>】</a:t>
            </a:r>
            <a:r>
              <a:rPr lang="zh-CN" altLang="en-US" dirty="0"/>
              <a:t>诊所看板 </a:t>
            </a:r>
            <a:r>
              <a:rPr lang="en-US" altLang="zh-CN" dirty="0"/>
              <a:t>【</a:t>
            </a:r>
            <a:r>
              <a:rPr lang="zh-CN" altLang="en-US" dirty="0"/>
              <a:t>右</a:t>
            </a:r>
            <a:r>
              <a:rPr lang="en-US" altLang="zh-CN" dirty="0"/>
              <a:t>】</a:t>
            </a:r>
            <a:r>
              <a:rPr lang="zh-CN" altLang="en-US" dirty="0"/>
              <a:t>诊所</a:t>
            </a:r>
            <a:r>
              <a:rPr lang="en-US" altLang="zh-CN" dirty="0"/>
              <a:t>CFD</a:t>
            </a:r>
            <a:r>
              <a:rPr lang="zh-CN" altLang="en-US" dirty="0"/>
              <a:t>，候诊室，体检室，诊室</a:t>
            </a:r>
            <a:endParaRPr lang="en-US" altLang="zh-CN" dirty="0"/>
          </a:p>
          <a:p>
            <a:endParaRPr lang="en-US" altLang="zh-CN" dirty="0"/>
          </a:p>
          <a:p>
            <a:r>
              <a:rPr lang="zh-CN" altLang="en-US" dirty="0"/>
              <a:t>病人越来越多，聚集在候诊室，所以整个系统是不稳定的，</a:t>
            </a:r>
            <a:r>
              <a:rPr lang="en-US" altLang="zh-CN" dirty="0"/>
              <a:t>【</a:t>
            </a:r>
            <a:r>
              <a:rPr lang="zh-CN" altLang="en-US" dirty="0"/>
              <a:t>问</a:t>
            </a:r>
            <a:r>
              <a:rPr lang="en-US" altLang="zh-CN" dirty="0"/>
              <a:t>】</a:t>
            </a:r>
            <a:r>
              <a:rPr lang="zh-CN" altLang="en-US" dirty="0"/>
              <a:t>右图哪一颜色是候诊室</a:t>
            </a:r>
            <a:endParaRPr lang="en-US" altLang="zh-CN"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45</a:t>
            </a:fld>
            <a:endParaRPr lang="zh-CN" altLang="en-US"/>
          </a:p>
        </p:txBody>
      </p:sp>
    </p:spTree>
    <p:extLst>
      <p:ext uri="{BB962C8B-B14F-4D97-AF65-F5344CB8AC3E}">
        <p14:creationId xmlns:p14="http://schemas.microsoft.com/office/powerpoint/2010/main" val="1174586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增加了列限制，使用粉色代表重病患者</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46</a:t>
            </a:fld>
            <a:endParaRPr lang="zh-CN" altLang="en-US"/>
          </a:p>
        </p:txBody>
      </p:sp>
    </p:spTree>
    <p:extLst>
      <p:ext uri="{BB962C8B-B14F-4D97-AF65-F5344CB8AC3E}">
        <p14:creationId xmlns:p14="http://schemas.microsoft.com/office/powerpoint/2010/main" val="316688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左</a:t>
            </a:r>
            <a:r>
              <a:rPr lang="en-US" altLang="zh-CN" dirty="0"/>
              <a:t>】</a:t>
            </a:r>
            <a:r>
              <a:rPr lang="zh-CN" altLang="en-US" dirty="0"/>
              <a:t>瀑布流的工作流程</a:t>
            </a:r>
            <a:endParaRPr lang="en-US" altLang="zh-CN" dirty="0"/>
          </a:p>
          <a:p>
            <a:r>
              <a:rPr lang="en-US" altLang="zh-CN" dirty="0"/>
              <a:t>【</a:t>
            </a:r>
            <a:r>
              <a:rPr lang="zh-CN" altLang="en-US" dirty="0"/>
              <a:t>右</a:t>
            </a:r>
            <a:r>
              <a:rPr lang="en-US" altLang="zh-CN" dirty="0"/>
              <a:t>】</a:t>
            </a:r>
            <a:r>
              <a:rPr lang="zh-CN" altLang="en-US" dirty="0"/>
              <a:t>敏捷工作流程</a:t>
            </a:r>
            <a:endParaRPr lang="en-US" altLang="zh-CN" dirty="0"/>
          </a:p>
          <a:p>
            <a:endParaRPr lang="en-US" altLang="zh-CN" dirty="0"/>
          </a:p>
          <a:p>
            <a:r>
              <a:rPr lang="zh-CN" altLang="en-US" dirty="0"/>
              <a:t>瀑布流之前的工作流程？</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5</a:t>
            </a:fld>
            <a:endParaRPr lang="zh-CN" altLang="en-US"/>
          </a:p>
        </p:txBody>
      </p:sp>
    </p:spTree>
    <p:extLst>
      <p:ext uri="{BB962C8B-B14F-4D97-AF65-F5344CB8AC3E}">
        <p14:creationId xmlns:p14="http://schemas.microsoft.com/office/powerpoint/2010/main" val="3656805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每次进</a:t>
            </a:r>
            <a:r>
              <a:rPr lang="en-US" altLang="zh-CN" dirty="0"/>
              <a:t>15</a:t>
            </a:r>
            <a:r>
              <a:rPr lang="zh-CN" altLang="en-US" dirty="0"/>
              <a:t>个，解决</a:t>
            </a:r>
            <a:r>
              <a:rPr lang="en-US" altLang="zh-CN" dirty="0"/>
              <a:t>4</a:t>
            </a:r>
            <a:r>
              <a:rPr lang="zh-CN" altLang="en-US" dirty="0"/>
              <a:t>个，</a:t>
            </a:r>
            <a:r>
              <a:rPr lang="en-US" altLang="zh-CN" dirty="0"/>
              <a:t>=</a:t>
            </a:r>
            <a:r>
              <a:rPr lang="zh-CN" altLang="en-US" dirty="0"/>
              <a:t>增加</a:t>
            </a:r>
            <a:r>
              <a:rPr lang="en-US" altLang="zh-CN" dirty="0"/>
              <a:t>11</a:t>
            </a:r>
            <a:r>
              <a:rPr lang="zh-CN" altLang="en-US" dirty="0"/>
              <a:t>个未解决</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47</a:t>
            </a:fld>
            <a:endParaRPr lang="zh-CN" altLang="en-US"/>
          </a:p>
        </p:txBody>
      </p:sp>
    </p:spTree>
    <p:extLst>
      <p:ext uri="{BB962C8B-B14F-4D97-AF65-F5344CB8AC3E}">
        <p14:creationId xmlns:p14="http://schemas.microsoft.com/office/powerpoint/2010/main" val="1887737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注</a:t>
            </a:r>
            <a:r>
              <a:rPr lang="en-US" altLang="zh-CN" dirty="0"/>
              <a:t>】CFD</a:t>
            </a:r>
            <a:r>
              <a:rPr lang="zh-CN" altLang="en-US" dirty="0"/>
              <a:t>图会不会好一点？</a:t>
            </a:r>
            <a:endParaRPr lang="en-US" altLang="zh-CN" dirty="0"/>
          </a:p>
          <a:p>
            <a:endParaRPr lang="en-US" altLang="zh-CN" dirty="0"/>
          </a:p>
          <a:p>
            <a:r>
              <a:rPr lang="en-US" altLang="zh-CN" dirty="0"/>
              <a:t>【</a:t>
            </a:r>
            <a:r>
              <a:rPr lang="zh-CN" altLang="en-US" dirty="0"/>
              <a:t>上</a:t>
            </a:r>
            <a:r>
              <a:rPr lang="en-US" altLang="zh-CN" dirty="0"/>
              <a:t>】</a:t>
            </a:r>
            <a:r>
              <a:rPr lang="zh-CN" altLang="en-US" dirty="0"/>
              <a:t>找到一个合适的</a:t>
            </a:r>
            <a:r>
              <a:rPr lang="en-US" altLang="zh-CN" dirty="0"/>
              <a:t>WIP </a:t>
            </a:r>
            <a:r>
              <a:rPr lang="en-US" altLang="zh-CN" dirty="0" err="1"/>
              <a:t>limint</a:t>
            </a:r>
            <a:r>
              <a:rPr lang="zh-CN" altLang="en-US" dirty="0"/>
              <a:t>就不会堆积成山了</a:t>
            </a:r>
            <a:endParaRPr lang="en-US" altLang="zh-CN" dirty="0"/>
          </a:p>
          <a:p>
            <a:endParaRPr lang="en-US" altLang="zh-CN" dirty="0"/>
          </a:p>
          <a:p>
            <a:r>
              <a:rPr lang="en-US" altLang="zh-CN" dirty="0"/>
              <a:t>【</a:t>
            </a:r>
            <a:r>
              <a:rPr lang="zh-CN" altLang="en-US" dirty="0"/>
              <a:t>中</a:t>
            </a:r>
            <a:r>
              <a:rPr lang="en-US" altLang="zh-CN" dirty="0"/>
              <a:t>】</a:t>
            </a:r>
            <a:r>
              <a:rPr lang="zh-CN" altLang="en-US" dirty="0"/>
              <a:t>开发中的没有扩大的趋势，见两个竖向箭头</a:t>
            </a:r>
            <a:endParaRPr lang="en-US" altLang="zh-CN" dirty="0"/>
          </a:p>
          <a:p>
            <a:endParaRPr lang="en-US" altLang="zh-CN" dirty="0"/>
          </a:p>
          <a:p>
            <a:r>
              <a:rPr lang="en-US" altLang="zh-CN" dirty="0"/>
              <a:t>【</a:t>
            </a:r>
            <a:r>
              <a:rPr lang="zh-CN" altLang="en-US" dirty="0"/>
              <a:t>下</a:t>
            </a:r>
            <a:r>
              <a:rPr lang="en-US" altLang="zh-CN" dirty="0"/>
              <a:t>】</a:t>
            </a:r>
            <a:r>
              <a:rPr lang="zh-CN" altLang="en-US" dirty="0"/>
              <a:t>趋势是水平的，以</a:t>
            </a:r>
            <a:r>
              <a:rPr lang="en-US" altLang="zh-CN" dirty="0"/>
              <a:t>【</a:t>
            </a:r>
            <a:r>
              <a:rPr lang="zh-CN" altLang="en-US" sz="1200" b="1" i="0" kern="1200" dirty="0">
                <a:solidFill>
                  <a:schemeClr val="tx1"/>
                </a:solidFill>
                <a:effectLst/>
                <a:latin typeface="+mn-lt"/>
                <a:ea typeface="+mn-ea"/>
                <a:cs typeface="+mn-cs"/>
              </a:rPr>
              <a:t>利特尔法则</a:t>
            </a:r>
            <a:r>
              <a:rPr lang="en-US" altLang="zh-CN" dirty="0"/>
              <a:t>】</a:t>
            </a:r>
            <a:r>
              <a:rPr lang="zh-CN" altLang="en-US" dirty="0"/>
              <a:t>推断</a:t>
            </a:r>
            <a:r>
              <a:rPr lang="en-US" altLang="zh-CN" dirty="0"/>
              <a:t>【</a:t>
            </a:r>
            <a:r>
              <a:rPr lang="zh-CN" altLang="en-US" dirty="0"/>
              <a:t>平均交货时间</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48</a:t>
            </a:fld>
            <a:endParaRPr lang="zh-CN" altLang="en-US"/>
          </a:p>
        </p:txBody>
      </p:sp>
    </p:spTree>
    <p:extLst>
      <p:ext uri="{BB962C8B-B14F-4D97-AF65-F5344CB8AC3E}">
        <p14:creationId xmlns:p14="http://schemas.microsoft.com/office/powerpoint/2010/main" val="9355334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设置列的进行中任务上限，有助于整体的项目的流动</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49</a:t>
            </a:fld>
            <a:endParaRPr lang="zh-CN" altLang="en-US"/>
          </a:p>
        </p:txBody>
      </p:sp>
    </p:spTree>
    <p:extLst>
      <p:ext uri="{BB962C8B-B14F-4D97-AF65-F5344CB8AC3E}">
        <p14:creationId xmlns:p14="http://schemas.microsoft.com/office/powerpoint/2010/main" val="3685840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51</a:t>
            </a:fld>
            <a:endParaRPr lang="zh-CN" altLang="en-US"/>
          </a:p>
        </p:txBody>
      </p:sp>
    </p:spTree>
    <p:extLst>
      <p:ext uri="{BB962C8B-B14F-4D97-AF65-F5344CB8AC3E}">
        <p14:creationId xmlns:p14="http://schemas.microsoft.com/office/powerpoint/2010/main" val="3039011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6</a:t>
            </a:fld>
            <a:endParaRPr lang="zh-CN" altLang="en-US"/>
          </a:p>
        </p:txBody>
      </p:sp>
    </p:spTree>
    <p:extLst>
      <p:ext uri="{BB962C8B-B14F-4D97-AF65-F5344CB8AC3E}">
        <p14:creationId xmlns:p14="http://schemas.microsoft.com/office/powerpoint/2010/main" val="423557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DFD97FD-28A9-4E29-A0A4-8C663C680A0C}" type="slidenum">
              <a:rPr lang="zh-CN" altLang="en-US" smtClean="0"/>
              <a:t>7</a:t>
            </a:fld>
            <a:endParaRPr lang="zh-CN" altLang="en-US"/>
          </a:p>
        </p:txBody>
      </p:sp>
    </p:spTree>
    <p:extLst>
      <p:ext uri="{BB962C8B-B14F-4D97-AF65-F5344CB8AC3E}">
        <p14:creationId xmlns:p14="http://schemas.microsoft.com/office/powerpoint/2010/main" val="333220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面对面沟通的重要性</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8</a:t>
            </a:fld>
            <a:endParaRPr lang="zh-CN" altLang="en-US"/>
          </a:p>
        </p:txBody>
      </p:sp>
    </p:spTree>
    <p:extLst>
      <p:ext uri="{BB962C8B-B14F-4D97-AF65-F5344CB8AC3E}">
        <p14:creationId xmlns:p14="http://schemas.microsoft.com/office/powerpoint/2010/main" val="4282690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计划</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12</a:t>
            </a:fld>
            <a:endParaRPr lang="zh-CN" altLang="en-US"/>
          </a:p>
        </p:txBody>
      </p:sp>
    </p:spTree>
    <p:extLst>
      <p:ext uri="{BB962C8B-B14F-4D97-AF65-F5344CB8AC3E}">
        <p14:creationId xmlns:p14="http://schemas.microsoft.com/office/powerpoint/2010/main" val="109691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a:t>
            </a:r>
          </a:p>
        </p:txBody>
      </p:sp>
      <p:sp>
        <p:nvSpPr>
          <p:cNvPr id="4" name="灯片编号占位符 3"/>
          <p:cNvSpPr>
            <a:spLocks noGrp="1"/>
          </p:cNvSpPr>
          <p:nvPr>
            <p:ph type="sldNum" sz="quarter" idx="5"/>
          </p:nvPr>
        </p:nvSpPr>
        <p:spPr/>
        <p:txBody>
          <a:bodyPr/>
          <a:lstStyle/>
          <a:p>
            <a:fld id="{ADFD97FD-28A9-4E29-A0A4-8C663C680A0C}" type="slidenum">
              <a:rPr lang="zh-CN" altLang="en-US" smtClean="0"/>
              <a:t>13</a:t>
            </a:fld>
            <a:endParaRPr lang="zh-CN" altLang="en-US"/>
          </a:p>
        </p:txBody>
      </p:sp>
    </p:spTree>
    <p:extLst>
      <p:ext uri="{BB962C8B-B14F-4D97-AF65-F5344CB8AC3E}">
        <p14:creationId xmlns:p14="http://schemas.microsoft.com/office/powerpoint/2010/main" val="402806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B23F0-EDDC-4248-9749-8F02F1FBFC6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B893705-2599-49F2-9C4D-D445A61ED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D202E52-BDB6-4CB0-B267-F82461FD9F5F}"/>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5" name="页脚占位符 4">
            <a:extLst>
              <a:ext uri="{FF2B5EF4-FFF2-40B4-BE49-F238E27FC236}">
                <a16:creationId xmlns:a16="http://schemas.microsoft.com/office/drawing/2014/main" id="{E00AD552-0DD6-48B4-A52E-CA797A8DB8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C1FB13-2694-4F8E-A669-CE255BBEDE95}"/>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3002032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69536-B3AC-4D7F-840D-5E59FE45B85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B08B601-D13E-47DC-AF77-AB49FDC521F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63DF96B-170E-48E4-B272-A6BF52F2C9A0}"/>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5" name="页脚占位符 4">
            <a:extLst>
              <a:ext uri="{FF2B5EF4-FFF2-40B4-BE49-F238E27FC236}">
                <a16:creationId xmlns:a16="http://schemas.microsoft.com/office/drawing/2014/main" id="{1565CFA2-CD5F-4BB6-B4F2-D280B79631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88EB9F-2930-4018-BDD1-CD95FE1DE83D}"/>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690954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1345DE8-59FD-421B-BCDA-9FBB002DD90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C9C376E-E1EB-41F4-A05F-7AC37667BF5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AC5687E-EFAF-4C44-BF3D-7F074A402547}"/>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5" name="页脚占位符 4">
            <a:extLst>
              <a:ext uri="{FF2B5EF4-FFF2-40B4-BE49-F238E27FC236}">
                <a16:creationId xmlns:a16="http://schemas.microsoft.com/office/drawing/2014/main" id="{093327D9-C1A7-4389-80C5-7826695D00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E2DD9A-EFC9-4685-AECD-206B2BE51C4C}"/>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3801968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92B4F3-159D-41D3-BA8C-2A6BC569DA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255064-4F7B-4BA4-95B4-00F19B3B43F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C6FE337-649E-42D8-9DFE-0C99E0C29462}"/>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5" name="页脚占位符 4">
            <a:extLst>
              <a:ext uri="{FF2B5EF4-FFF2-40B4-BE49-F238E27FC236}">
                <a16:creationId xmlns:a16="http://schemas.microsoft.com/office/drawing/2014/main" id="{4D40E50F-FD95-41F9-950E-54BC1BE35F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AB054A-CE6D-4263-A2A5-625A44C6A66B}"/>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4022877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A177F-09EF-4DFE-BEF7-B4793BC87B0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6DB9D96-0744-49BB-BE36-31B2B52697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DA00A54-2DA6-46F7-AF97-FFD215151556}"/>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5" name="页脚占位符 4">
            <a:extLst>
              <a:ext uri="{FF2B5EF4-FFF2-40B4-BE49-F238E27FC236}">
                <a16:creationId xmlns:a16="http://schemas.microsoft.com/office/drawing/2014/main" id="{39FDFA97-C13C-440E-BCD4-DB4174B3FD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2B6E9C5-081B-4504-AB83-9CAD00E7533D}"/>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123039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2EC008-340B-49BB-84B1-0512DDCBF4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2A36C31-6F51-4D9E-BAB1-3EB4321B81B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1A52F81-2E6A-4BC7-AEEB-0FEF9C4D267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FFEFB75-C308-4C16-AD65-212FF7E2F575}"/>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6" name="页脚占位符 5">
            <a:extLst>
              <a:ext uri="{FF2B5EF4-FFF2-40B4-BE49-F238E27FC236}">
                <a16:creationId xmlns:a16="http://schemas.microsoft.com/office/drawing/2014/main" id="{37276AF8-14CC-4DB3-A38E-749D6B3998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0E0E854-2085-4D63-AEF2-CF5E7F33C0C7}"/>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2122841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9B9D2-ED62-4A93-B0CE-BC73908EC39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3AA478B-25D7-4EE4-9DBC-37B5A371D9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89F7FBC-A5A3-4053-910F-EFECF5E4791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E528F6E-EBEC-48D6-93B8-59D297D68F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6F454EB-A015-4D91-9EEB-225645C611E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CD78054-124C-48A9-9217-3E81A2376073}"/>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8" name="页脚占位符 7">
            <a:extLst>
              <a:ext uri="{FF2B5EF4-FFF2-40B4-BE49-F238E27FC236}">
                <a16:creationId xmlns:a16="http://schemas.microsoft.com/office/drawing/2014/main" id="{96F3090C-0741-48F2-8C16-A931C7404A2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45052F1-C1A6-49B7-9251-0299F104EF8A}"/>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1111404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513205-EB6E-4982-9971-058BD866D63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B7F5C94-B832-4A37-85D2-EBC0AB359AE6}"/>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4" name="页脚占位符 3">
            <a:extLst>
              <a:ext uri="{FF2B5EF4-FFF2-40B4-BE49-F238E27FC236}">
                <a16:creationId xmlns:a16="http://schemas.microsoft.com/office/drawing/2014/main" id="{8D36E97D-AA72-4E97-AC4E-B0DAAB56F8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FE4E7-C52A-49CF-9961-472C94022559}"/>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55539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F23CD8C-133B-4F0A-BECF-5BCE688385A0}"/>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3" name="页脚占位符 2">
            <a:extLst>
              <a:ext uri="{FF2B5EF4-FFF2-40B4-BE49-F238E27FC236}">
                <a16:creationId xmlns:a16="http://schemas.microsoft.com/office/drawing/2014/main" id="{D0A3F22D-7100-4B45-93FC-E34A7D79DE9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0F1C038-FA68-4856-9225-2588A9B42601}"/>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3331453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81D14-E1D0-4DFB-BFC9-322A3F7789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6DE745D-8AA5-46B8-87D6-B74F239493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1B1836F-51E7-49BF-8FA6-1690A8DA0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2C087B1-12B3-4901-AA5A-28BCE8DF04BB}"/>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6" name="页脚占位符 5">
            <a:extLst>
              <a:ext uri="{FF2B5EF4-FFF2-40B4-BE49-F238E27FC236}">
                <a16:creationId xmlns:a16="http://schemas.microsoft.com/office/drawing/2014/main" id="{E0A7D76D-C520-4C35-A21D-4C20AE1DFD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950534F-A39C-462B-A4B0-F7527BC31ED1}"/>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50260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17FF0-EA33-43E5-97EB-62B7B634AB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C3266AA-63DB-4097-87D3-AFEA7AFCCA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5BEE77A-EABC-4B9F-973D-DC05DB9722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AC36F6F-2FD2-49F4-858A-193D9189AAA0}"/>
              </a:ext>
            </a:extLst>
          </p:cNvPr>
          <p:cNvSpPr>
            <a:spLocks noGrp="1"/>
          </p:cNvSpPr>
          <p:nvPr>
            <p:ph type="dt" sz="half" idx="10"/>
          </p:nvPr>
        </p:nvSpPr>
        <p:spPr/>
        <p:txBody>
          <a:bodyPr/>
          <a:lstStyle/>
          <a:p>
            <a:fld id="{4C83E3FB-6FD5-43A1-90F8-448A792F6C05}" type="datetimeFigureOut">
              <a:rPr lang="zh-CN" altLang="en-US" smtClean="0"/>
              <a:t>2019/2/22</a:t>
            </a:fld>
            <a:endParaRPr lang="zh-CN" altLang="en-US"/>
          </a:p>
        </p:txBody>
      </p:sp>
      <p:sp>
        <p:nvSpPr>
          <p:cNvPr id="6" name="页脚占位符 5">
            <a:extLst>
              <a:ext uri="{FF2B5EF4-FFF2-40B4-BE49-F238E27FC236}">
                <a16:creationId xmlns:a16="http://schemas.microsoft.com/office/drawing/2014/main" id="{861DADFC-B258-4755-A0F8-EA5C4CCA70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12FA611-262F-48D8-9A5C-D49A526C4A5C}"/>
              </a:ext>
            </a:extLst>
          </p:cNvPr>
          <p:cNvSpPr>
            <a:spLocks noGrp="1"/>
          </p:cNvSpPr>
          <p:nvPr>
            <p:ph type="sldNum" sz="quarter" idx="12"/>
          </p:nvPr>
        </p:nvSpPr>
        <p:spPr/>
        <p:txBody>
          <a:body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3695650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836A6D6-05A4-40B7-8E6E-F379B039FF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59E2F6F-B2B1-41B4-B616-10BD716F3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AC96CB-2E90-45EB-A51B-CD1BDAF696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3E3FB-6FD5-43A1-90F8-448A792F6C05}" type="datetimeFigureOut">
              <a:rPr lang="zh-CN" altLang="en-US" smtClean="0"/>
              <a:t>2019/2/22</a:t>
            </a:fld>
            <a:endParaRPr lang="zh-CN" altLang="en-US"/>
          </a:p>
        </p:txBody>
      </p:sp>
      <p:sp>
        <p:nvSpPr>
          <p:cNvPr id="5" name="页脚占位符 4">
            <a:extLst>
              <a:ext uri="{FF2B5EF4-FFF2-40B4-BE49-F238E27FC236}">
                <a16:creationId xmlns:a16="http://schemas.microsoft.com/office/drawing/2014/main" id="{DA47A713-F6DF-4254-A0AF-2C3139DB38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11B238F-BAA4-49E8-9960-A20525DA22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C8DFE-1A63-4485-B73D-180ED85C84A4}" type="slidenum">
              <a:rPr lang="zh-CN" altLang="en-US" smtClean="0"/>
              <a:t>‹#›</a:t>
            </a:fld>
            <a:endParaRPr lang="zh-CN" altLang="en-US"/>
          </a:p>
        </p:txBody>
      </p:sp>
    </p:spTree>
    <p:extLst>
      <p:ext uri="{BB962C8B-B14F-4D97-AF65-F5344CB8AC3E}">
        <p14:creationId xmlns:p14="http://schemas.microsoft.com/office/powerpoint/2010/main" val="3355021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6D017D-93AA-4B53-B923-C951BB3567FF}"/>
              </a:ext>
            </a:extLst>
          </p:cNvPr>
          <p:cNvSpPr>
            <a:spLocks noGrp="1"/>
          </p:cNvSpPr>
          <p:nvPr>
            <p:ph type="ctrTitle"/>
          </p:nvPr>
        </p:nvSpPr>
        <p:spPr/>
        <p:txBody>
          <a:bodyPr/>
          <a:lstStyle/>
          <a:p>
            <a:r>
              <a:rPr lang="zh-CN" altLang="en-US" dirty="0"/>
              <a:t>学习敏捷</a:t>
            </a:r>
            <a:r>
              <a:rPr lang="en-US" altLang="zh-CN" dirty="0"/>
              <a:t>-</a:t>
            </a:r>
            <a:r>
              <a:rPr lang="zh-CN" altLang="en-US" dirty="0"/>
              <a:t>图书分享</a:t>
            </a:r>
          </a:p>
        </p:txBody>
      </p:sp>
      <p:sp>
        <p:nvSpPr>
          <p:cNvPr id="3" name="副标题 2">
            <a:extLst>
              <a:ext uri="{FF2B5EF4-FFF2-40B4-BE49-F238E27FC236}">
                <a16:creationId xmlns:a16="http://schemas.microsoft.com/office/drawing/2014/main" id="{8B20CB57-B218-437E-A070-9E3173D036EC}"/>
              </a:ext>
            </a:extLst>
          </p:cNvPr>
          <p:cNvSpPr>
            <a:spLocks noGrp="1"/>
          </p:cNvSpPr>
          <p:nvPr>
            <p:ph type="subTitle" idx="1"/>
          </p:nvPr>
        </p:nvSpPr>
        <p:spPr/>
        <p:txBody>
          <a:bodyPr/>
          <a:lstStyle/>
          <a:p>
            <a:r>
              <a:rPr lang="zh-CN" altLang="en-US" dirty="0"/>
              <a:t>林彦君</a:t>
            </a:r>
          </a:p>
        </p:txBody>
      </p:sp>
    </p:spTree>
    <p:extLst>
      <p:ext uri="{BB962C8B-B14F-4D97-AF65-F5344CB8AC3E}">
        <p14:creationId xmlns:p14="http://schemas.microsoft.com/office/powerpoint/2010/main" val="3928629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2625D3-F04D-4207-91A4-FFE72390E4E2}"/>
              </a:ext>
            </a:extLst>
          </p:cNvPr>
          <p:cNvSpPr>
            <a:spLocks noGrp="1"/>
          </p:cNvSpPr>
          <p:nvPr>
            <p:ph type="title"/>
          </p:nvPr>
        </p:nvSpPr>
        <p:spPr/>
        <p:txBody>
          <a:bodyPr/>
          <a:lstStyle/>
          <a:p>
            <a:r>
              <a:rPr lang="zh-CN" altLang="en-US" dirty="0"/>
              <a:t>工作的软件才是衡量进度的唯一标准</a:t>
            </a:r>
          </a:p>
        </p:txBody>
      </p:sp>
      <p:pic>
        <p:nvPicPr>
          <p:cNvPr id="4" name="内容占位符 3">
            <a:extLst>
              <a:ext uri="{FF2B5EF4-FFF2-40B4-BE49-F238E27FC236}">
                <a16:creationId xmlns:a16="http://schemas.microsoft.com/office/drawing/2014/main" id="{8029567C-0F3E-4EC7-9651-A8C170000878}"/>
              </a:ext>
            </a:extLst>
          </p:cNvPr>
          <p:cNvPicPr>
            <a:picLocks noGrp="1" noChangeAspect="1"/>
          </p:cNvPicPr>
          <p:nvPr>
            <p:ph idx="1"/>
          </p:nvPr>
        </p:nvPicPr>
        <p:blipFill>
          <a:blip r:embed="rId2"/>
          <a:stretch>
            <a:fillRect/>
          </a:stretch>
        </p:blipFill>
        <p:spPr>
          <a:xfrm>
            <a:off x="3719809" y="2372722"/>
            <a:ext cx="4752381" cy="3257143"/>
          </a:xfrm>
          <a:prstGeom prst="rect">
            <a:avLst/>
          </a:prstGeom>
        </p:spPr>
      </p:pic>
    </p:spTree>
    <p:extLst>
      <p:ext uri="{BB962C8B-B14F-4D97-AF65-F5344CB8AC3E}">
        <p14:creationId xmlns:p14="http://schemas.microsoft.com/office/powerpoint/2010/main" val="2966731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9F6CE1-68F9-4A24-AE1B-9B1FF454EC6F}"/>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0F53F4EA-2AF7-4EA2-9BFF-4CB4EB380812}"/>
              </a:ext>
            </a:extLst>
          </p:cNvPr>
          <p:cNvPicPr>
            <a:picLocks noGrp="1" noChangeAspect="1"/>
          </p:cNvPicPr>
          <p:nvPr>
            <p:ph idx="1"/>
          </p:nvPr>
        </p:nvPicPr>
        <p:blipFill>
          <a:blip r:embed="rId2"/>
          <a:stretch>
            <a:fillRect/>
          </a:stretch>
        </p:blipFill>
        <p:spPr>
          <a:xfrm>
            <a:off x="4090179" y="1825625"/>
            <a:ext cx="4011642" cy="4351338"/>
          </a:xfrm>
          <a:prstGeom prst="rect">
            <a:avLst/>
          </a:prstGeom>
        </p:spPr>
      </p:pic>
    </p:spTree>
    <p:extLst>
      <p:ext uri="{BB962C8B-B14F-4D97-AF65-F5344CB8AC3E}">
        <p14:creationId xmlns:p14="http://schemas.microsoft.com/office/powerpoint/2010/main" val="3023439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71A72-B628-4E08-AFE0-25E778A28061}"/>
              </a:ext>
            </a:extLst>
          </p:cNvPr>
          <p:cNvSpPr>
            <a:spLocks noGrp="1"/>
          </p:cNvSpPr>
          <p:nvPr>
            <p:ph type="title"/>
          </p:nvPr>
        </p:nvSpPr>
        <p:spPr/>
        <p:txBody>
          <a:bodyPr/>
          <a:lstStyle/>
          <a:p>
            <a:r>
              <a:rPr lang="en-US" altLang="zh-CN" dirty="0"/>
              <a:t>Sprint Planning</a:t>
            </a:r>
            <a:endParaRPr lang="zh-CN" altLang="en-US" dirty="0"/>
          </a:p>
        </p:txBody>
      </p:sp>
      <p:sp>
        <p:nvSpPr>
          <p:cNvPr id="3" name="内容占位符 2">
            <a:extLst>
              <a:ext uri="{FF2B5EF4-FFF2-40B4-BE49-F238E27FC236}">
                <a16:creationId xmlns:a16="http://schemas.microsoft.com/office/drawing/2014/main" id="{07406E9F-5770-4097-AA9C-F64B21B8F0EE}"/>
              </a:ext>
            </a:extLst>
          </p:cNvPr>
          <p:cNvSpPr>
            <a:spLocks noGrp="1"/>
          </p:cNvSpPr>
          <p:nvPr>
            <p:ph idx="1"/>
          </p:nvPr>
        </p:nvSpPr>
        <p:spPr/>
        <p:txBody>
          <a:bodyPr/>
          <a:lstStyle/>
          <a:p>
            <a:r>
              <a:rPr lang="zh-CN" altLang="en-US" dirty="0"/>
              <a:t>即将到来的</a:t>
            </a:r>
            <a:r>
              <a:rPr lang="en-US" altLang="zh-CN" dirty="0"/>
              <a:t>Sprint</a:t>
            </a:r>
            <a:r>
              <a:rPr lang="zh-CN" altLang="en-US" dirty="0"/>
              <a:t>可以在增量中提供什么？</a:t>
            </a:r>
          </a:p>
          <a:p>
            <a:r>
              <a:rPr lang="zh-CN" altLang="en-US" dirty="0"/>
              <a:t>如何实现提升增量所需的工作？</a:t>
            </a:r>
          </a:p>
        </p:txBody>
      </p:sp>
    </p:spTree>
    <p:extLst>
      <p:ext uri="{BB962C8B-B14F-4D97-AF65-F5344CB8AC3E}">
        <p14:creationId xmlns:p14="http://schemas.microsoft.com/office/powerpoint/2010/main" val="82294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E87AC-C880-4D1E-B114-65C53EA2A3D4}"/>
              </a:ext>
            </a:extLst>
          </p:cNvPr>
          <p:cNvSpPr>
            <a:spLocks noGrp="1"/>
          </p:cNvSpPr>
          <p:nvPr>
            <p:ph type="title"/>
          </p:nvPr>
        </p:nvSpPr>
        <p:spPr/>
        <p:txBody>
          <a:bodyPr/>
          <a:lstStyle/>
          <a:p>
            <a:r>
              <a:rPr lang="en-US" altLang="zh-CN" dirty="0"/>
              <a:t>Sprint Review</a:t>
            </a:r>
            <a:endParaRPr lang="zh-CN" altLang="en-US" dirty="0"/>
          </a:p>
        </p:txBody>
      </p:sp>
      <p:sp>
        <p:nvSpPr>
          <p:cNvPr id="3" name="内容占位符 2">
            <a:extLst>
              <a:ext uri="{FF2B5EF4-FFF2-40B4-BE49-F238E27FC236}">
                <a16:creationId xmlns:a16="http://schemas.microsoft.com/office/drawing/2014/main" id="{71BC9632-2988-4D76-BAD9-CD3225B11FF4}"/>
              </a:ext>
            </a:extLst>
          </p:cNvPr>
          <p:cNvSpPr>
            <a:spLocks noGrp="1"/>
          </p:cNvSpPr>
          <p:nvPr>
            <p:ph idx="1"/>
          </p:nvPr>
        </p:nvSpPr>
        <p:spPr/>
        <p:txBody>
          <a:bodyPr>
            <a:normAutofit fontScale="55000" lnSpcReduction="20000"/>
          </a:bodyPr>
          <a:lstStyle/>
          <a:p>
            <a:r>
              <a:rPr lang="zh-CN" altLang="en-US" dirty="0"/>
              <a:t>与会者包括</a:t>
            </a:r>
            <a:r>
              <a:rPr lang="en-US" altLang="zh-CN" dirty="0"/>
              <a:t>Scrum</a:t>
            </a:r>
            <a:r>
              <a:rPr lang="zh-CN" altLang="en-US" dirty="0"/>
              <a:t>团队和产品负责人邀请的主要利益相关者</a:t>
            </a:r>
            <a:r>
              <a:rPr lang="en-US" altLang="zh-CN" dirty="0"/>
              <a:t>;</a:t>
            </a:r>
          </a:p>
          <a:p>
            <a:endParaRPr lang="en-US" altLang="zh-CN" dirty="0"/>
          </a:p>
          <a:p>
            <a:r>
              <a:rPr lang="zh-CN" altLang="en-US" dirty="0"/>
              <a:t>产品负责人解释了产品待办事项项目已完成和未完成的内容</a:t>
            </a:r>
            <a:r>
              <a:rPr lang="en-US" altLang="zh-CN" dirty="0"/>
              <a:t>;</a:t>
            </a:r>
          </a:p>
          <a:p>
            <a:endParaRPr lang="en-US" altLang="zh-CN" dirty="0"/>
          </a:p>
          <a:p>
            <a:r>
              <a:rPr lang="zh-CN" altLang="en-US" dirty="0"/>
              <a:t>开发团队讨论</a:t>
            </a:r>
            <a:r>
              <a:rPr lang="en-US" altLang="zh-CN" dirty="0"/>
              <a:t>Sprint</a:t>
            </a:r>
            <a:r>
              <a:rPr lang="zh-CN" altLang="en-US" dirty="0"/>
              <a:t>期间的做的好的地方，遇到的问题的地方以及这些问题是如何解决的</a:t>
            </a:r>
            <a:r>
              <a:rPr lang="en-US" altLang="zh-CN" dirty="0"/>
              <a:t>;</a:t>
            </a:r>
          </a:p>
          <a:p>
            <a:endParaRPr lang="en-US" altLang="zh-CN" dirty="0"/>
          </a:p>
          <a:p>
            <a:r>
              <a:rPr lang="zh-CN" altLang="en-US" dirty="0"/>
              <a:t>开发团队展示 “完成”的软件并回答相关功能的问题</a:t>
            </a:r>
            <a:r>
              <a:rPr lang="en-US" altLang="zh-CN" dirty="0"/>
              <a:t>;</a:t>
            </a:r>
          </a:p>
          <a:p>
            <a:endParaRPr lang="en-US" altLang="zh-CN" dirty="0"/>
          </a:p>
          <a:p>
            <a:r>
              <a:rPr lang="zh-CN" altLang="en-US" dirty="0"/>
              <a:t>产品负责人会讨论产品</a:t>
            </a:r>
            <a:r>
              <a:rPr lang="en-US" altLang="zh-CN" dirty="0"/>
              <a:t>Backlog</a:t>
            </a:r>
            <a:r>
              <a:rPr lang="zh-CN" altLang="en-US" dirty="0"/>
              <a:t>。 他或她根据迄今为止的进展预测可能的目标和交付日期（如果需要）</a:t>
            </a:r>
            <a:r>
              <a:rPr lang="en-US" altLang="zh-CN" dirty="0"/>
              <a:t>;</a:t>
            </a:r>
          </a:p>
          <a:p>
            <a:endParaRPr lang="en-US" altLang="zh-CN" dirty="0"/>
          </a:p>
          <a:p>
            <a:r>
              <a:rPr lang="zh-CN" altLang="en-US" dirty="0"/>
              <a:t>整个小组就下一步做什么进行合作，以便</a:t>
            </a:r>
            <a:r>
              <a:rPr lang="en-US" altLang="zh-CN" dirty="0"/>
              <a:t>Sprint Review</a:t>
            </a:r>
            <a:r>
              <a:rPr lang="zh-CN" altLang="en-US" dirty="0"/>
              <a:t>为后续的</a:t>
            </a:r>
            <a:r>
              <a:rPr lang="en-US" altLang="zh-CN" dirty="0"/>
              <a:t>Sprint Planning</a:t>
            </a:r>
            <a:r>
              <a:rPr lang="zh-CN" altLang="en-US" dirty="0"/>
              <a:t>提供有价值的信息</a:t>
            </a:r>
            <a:r>
              <a:rPr lang="en-US" altLang="zh-CN" dirty="0"/>
              <a:t>;</a:t>
            </a:r>
          </a:p>
          <a:p>
            <a:endParaRPr lang="en-US" altLang="zh-CN" dirty="0"/>
          </a:p>
          <a:p>
            <a:r>
              <a:rPr lang="zh-CN" altLang="en-US" dirty="0"/>
              <a:t>回顾市场或产品的潜在用途如何改变下一步最有价值的事情</a:t>
            </a:r>
            <a:r>
              <a:rPr lang="en-US" altLang="zh-CN" dirty="0"/>
              <a:t>; </a:t>
            </a:r>
          </a:p>
          <a:p>
            <a:endParaRPr lang="zh-CN" altLang="en-US" dirty="0"/>
          </a:p>
          <a:p>
            <a:r>
              <a:rPr lang="zh-CN" altLang="en-US" dirty="0"/>
              <a:t>审查下一个预期的产品功能和功能版本的时间表，预算，潜在功能和市场。</a:t>
            </a:r>
          </a:p>
        </p:txBody>
      </p:sp>
    </p:spTree>
    <p:extLst>
      <p:ext uri="{BB962C8B-B14F-4D97-AF65-F5344CB8AC3E}">
        <p14:creationId xmlns:p14="http://schemas.microsoft.com/office/powerpoint/2010/main" val="62451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4" end="14"/>
                                            </p:txEl>
                                          </p:spTgt>
                                        </p:tgtEl>
                                        <p:attrNameLst>
                                          <p:attrName>style.visibility</p:attrName>
                                        </p:attrNameLst>
                                      </p:cBhvr>
                                      <p:to>
                                        <p:strVal val="visible"/>
                                      </p:to>
                                    </p:set>
                                    <p:animEffect transition="in" filter="fade">
                                      <p:cBhvr>
                                        <p:cTn id="4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18D42D-AA79-4A90-9DD1-ABE6FB5D8932}"/>
              </a:ext>
            </a:extLst>
          </p:cNvPr>
          <p:cNvSpPr>
            <a:spLocks noGrp="1"/>
          </p:cNvSpPr>
          <p:nvPr>
            <p:ph type="title"/>
          </p:nvPr>
        </p:nvSpPr>
        <p:spPr/>
        <p:txBody>
          <a:bodyPr/>
          <a:lstStyle/>
          <a:p>
            <a:r>
              <a:rPr lang="en-US" altLang="zh-CN" dirty="0"/>
              <a:t>Sprint Retrospective</a:t>
            </a:r>
            <a:endParaRPr lang="zh-CN" altLang="en-US" dirty="0"/>
          </a:p>
        </p:txBody>
      </p:sp>
      <p:sp>
        <p:nvSpPr>
          <p:cNvPr id="3" name="内容占位符 2">
            <a:extLst>
              <a:ext uri="{FF2B5EF4-FFF2-40B4-BE49-F238E27FC236}">
                <a16:creationId xmlns:a16="http://schemas.microsoft.com/office/drawing/2014/main" id="{284ED286-E14E-4A90-A0A5-C3FADE581CD4}"/>
              </a:ext>
            </a:extLst>
          </p:cNvPr>
          <p:cNvSpPr>
            <a:spLocks noGrp="1"/>
          </p:cNvSpPr>
          <p:nvPr>
            <p:ph idx="1"/>
          </p:nvPr>
        </p:nvSpPr>
        <p:spPr/>
        <p:txBody>
          <a:bodyPr/>
          <a:lstStyle/>
          <a:p>
            <a:r>
              <a:rPr lang="zh-CN" altLang="en-US" dirty="0"/>
              <a:t>上个</a:t>
            </a:r>
            <a:r>
              <a:rPr lang="en-US" altLang="zh-CN" dirty="0"/>
              <a:t>Sprint</a:t>
            </a:r>
            <a:r>
              <a:rPr lang="zh-CN" altLang="en-US" dirty="0"/>
              <a:t>的哪些东西进展顺利</a:t>
            </a:r>
          </a:p>
          <a:p>
            <a:r>
              <a:rPr lang="zh-CN" altLang="en-US" dirty="0"/>
              <a:t>有什么可以改进的</a:t>
            </a:r>
          </a:p>
          <a:p>
            <a:r>
              <a:rPr lang="zh-CN" altLang="en-US" dirty="0"/>
              <a:t>我们将在下一个</a:t>
            </a:r>
            <a:r>
              <a:rPr lang="en-US" altLang="zh-CN" dirty="0"/>
              <a:t>Sprint</a:t>
            </a:r>
            <a:r>
              <a:rPr lang="zh-CN" altLang="en-US" dirty="0"/>
              <a:t>中承诺改进什么</a:t>
            </a:r>
          </a:p>
        </p:txBody>
      </p:sp>
    </p:spTree>
    <p:extLst>
      <p:ext uri="{BB962C8B-B14F-4D97-AF65-F5344CB8AC3E}">
        <p14:creationId xmlns:p14="http://schemas.microsoft.com/office/powerpoint/2010/main" val="235865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6F9D4-42A5-437D-9134-F7952D9E05B1}"/>
              </a:ext>
            </a:extLst>
          </p:cNvPr>
          <p:cNvSpPr>
            <a:spLocks noGrp="1"/>
          </p:cNvSpPr>
          <p:nvPr>
            <p:ph type="title"/>
          </p:nvPr>
        </p:nvSpPr>
        <p:spPr/>
        <p:txBody>
          <a:bodyPr/>
          <a:lstStyle/>
          <a:p>
            <a:r>
              <a:rPr lang="zh-CN" altLang="en-US" dirty="0"/>
              <a:t>项目和每个人的关系</a:t>
            </a:r>
          </a:p>
        </p:txBody>
      </p:sp>
      <p:pic>
        <p:nvPicPr>
          <p:cNvPr id="4" name="内容占位符 3">
            <a:extLst>
              <a:ext uri="{FF2B5EF4-FFF2-40B4-BE49-F238E27FC236}">
                <a16:creationId xmlns:a16="http://schemas.microsoft.com/office/drawing/2014/main" id="{170DF3C3-5324-41CF-909A-212FCB16A1EC}"/>
              </a:ext>
            </a:extLst>
          </p:cNvPr>
          <p:cNvPicPr>
            <a:picLocks noGrp="1" noChangeAspect="1"/>
          </p:cNvPicPr>
          <p:nvPr>
            <p:ph idx="1"/>
          </p:nvPr>
        </p:nvPicPr>
        <p:blipFill>
          <a:blip r:embed="rId3"/>
          <a:stretch>
            <a:fillRect/>
          </a:stretch>
        </p:blipFill>
        <p:spPr>
          <a:xfrm>
            <a:off x="3789041" y="1825625"/>
            <a:ext cx="4613918" cy="4351338"/>
          </a:xfrm>
          <a:prstGeom prst="rect">
            <a:avLst/>
          </a:prstGeom>
        </p:spPr>
      </p:pic>
    </p:spTree>
    <p:extLst>
      <p:ext uri="{BB962C8B-B14F-4D97-AF65-F5344CB8AC3E}">
        <p14:creationId xmlns:p14="http://schemas.microsoft.com/office/powerpoint/2010/main" val="400801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FE75447-DCF2-4A6F-982A-5DF16065579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8F38B8C8-DFE0-47FE-99EB-71A9566A98DD}"/>
              </a:ext>
            </a:extLst>
          </p:cNvPr>
          <p:cNvPicPr>
            <a:picLocks noGrp="1" noChangeAspect="1"/>
          </p:cNvPicPr>
          <p:nvPr>
            <p:ph sz="half" idx="1"/>
          </p:nvPr>
        </p:nvPicPr>
        <p:blipFill>
          <a:blip r:embed="rId3"/>
          <a:stretch>
            <a:fillRect/>
          </a:stretch>
        </p:blipFill>
        <p:spPr>
          <a:xfrm>
            <a:off x="1075534" y="1825625"/>
            <a:ext cx="4706931" cy="4351338"/>
          </a:xfrm>
          <a:prstGeom prst="rect">
            <a:avLst/>
          </a:prstGeom>
        </p:spPr>
      </p:pic>
      <p:pic>
        <p:nvPicPr>
          <p:cNvPr id="7" name="内容占位符 6">
            <a:extLst>
              <a:ext uri="{FF2B5EF4-FFF2-40B4-BE49-F238E27FC236}">
                <a16:creationId xmlns:a16="http://schemas.microsoft.com/office/drawing/2014/main" id="{3A84E329-FDD4-4624-9AA4-E2F246583071}"/>
              </a:ext>
            </a:extLst>
          </p:cNvPr>
          <p:cNvPicPr>
            <a:picLocks noGrp="1" noChangeAspect="1"/>
          </p:cNvPicPr>
          <p:nvPr>
            <p:ph sz="half" idx="2"/>
          </p:nvPr>
        </p:nvPicPr>
        <p:blipFill>
          <a:blip r:embed="rId4"/>
          <a:stretch>
            <a:fillRect/>
          </a:stretch>
        </p:blipFill>
        <p:spPr>
          <a:xfrm>
            <a:off x="7118220" y="1825625"/>
            <a:ext cx="3289559" cy="4351338"/>
          </a:xfrm>
          <a:prstGeom prst="rect">
            <a:avLst/>
          </a:prstGeom>
        </p:spPr>
      </p:pic>
    </p:spTree>
    <p:extLst>
      <p:ext uri="{BB962C8B-B14F-4D97-AF65-F5344CB8AC3E}">
        <p14:creationId xmlns:p14="http://schemas.microsoft.com/office/powerpoint/2010/main" val="2409300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1B0C152-1360-4186-8B67-5B4CB47233B3}"/>
              </a:ext>
            </a:extLst>
          </p:cNvPr>
          <p:cNvSpPr>
            <a:spLocks noGrp="1"/>
          </p:cNvSpPr>
          <p:nvPr>
            <p:ph type="title"/>
          </p:nvPr>
        </p:nvSpPr>
        <p:spPr/>
        <p:txBody>
          <a:bodyPr/>
          <a:lstStyle/>
          <a:p>
            <a:r>
              <a:rPr lang="en-US" altLang="zh-CN" dirty="0"/>
              <a:t>Product owners often find it challenging to get into their users’ heads.</a:t>
            </a:r>
            <a:endParaRPr lang="zh-CN" altLang="en-US" dirty="0"/>
          </a:p>
        </p:txBody>
      </p:sp>
      <p:pic>
        <p:nvPicPr>
          <p:cNvPr id="7" name="内容占位符 6">
            <a:extLst>
              <a:ext uri="{FF2B5EF4-FFF2-40B4-BE49-F238E27FC236}">
                <a16:creationId xmlns:a16="http://schemas.microsoft.com/office/drawing/2014/main" id="{4C090D83-B966-4A7B-90AF-90B2CA81860C}"/>
              </a:ext>
            </a:extLst>
          </p:cNvPr>
          <p:cNvPicPr>
            <a:picLocks noGrp="1" noChangeAspect="1"/>
          </p:cNvPicPr>
          <p:nvPr>
            <p:ph idx="1"/>
          </p:nvPr>
        </p:nvPicPr>
        <p:blipFill>
          <a:blip r:embed="rId3"/>
          <a:stretch>
            <a:fillRect/>
          </a:stretch>
        </p:blipFill>
        <p:spPr>
          <a:xfrm>
            <a:off x="3715047" y="2196532"/>
            <a:ext cx="4761905" cy="3609524"/>
          </a:xfrm>
          <a:prstGeom prst="rect">
            <a:avLst/>
          </a:prstGeom>
        </p:spPr>
      </p:pic>
    </p:spTree>
    <p:extLst>
      <p:ext uri="{BB962C8B-B14F-4D97-AF65-F5344CB8AC3E}">
        <p14:creationId xmlns:p14="http://schemas.microsoft.com/office/powerpoint/2010/main" val="3772486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C83F3C-8B78-4092-B1D6-16BD37B4B265}"/>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65A29001-E582-4FE8-958B-0CA36595AAC8}"/>
              </a:ext>
            </a:extLst>
          </p:cNvPr>
          <p:cNvPicPr>
            <a:picLocks noGrp="1" noChangeAspect="1"/>
          </p:cNvPicPr>
          <p:nvPr>
            <p:ph idx="1"/>
          </p:nvPr>
        </p:nvPicPr>
        <p:blipFill>
          <a:blip r:embed="rId2"/>
          <a:stretch>
            <a:fillRect/>
          </a:stretch>
        </p:blipFill>
        <p:spPr>
          <a:xfrm>
            <a:off x="3191464" y="1825625"/>
            <a:ext cx="5809072" cy="4351338"/>
          </a:xfrm>
          <a:prstGeom prst="rect">
            <a:avLst/>
          </a:prstGeom>
        </p:spPr>
      </p:pic>
    </p:spTree>
    <p:extLst>
      <p:ext uri="{BB962C8B-B14F-4D97-AF65-F5344CB8AC3E}">
        <p14:creationId xmlns:p14="http://schemas.microsoft.com/office/powerpoint/2010/main" val="133821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006C1F-DF22-496A-A236-09429EA922C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76217E7-693C-4F5B-8F65-B449B18B590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411781D-5AAF-45D8-A1A8-046DBE2235BC}"/>
              </a:ext>
            </a:extLst>
          </p:cNvPr>
          <p:cNvPicPr>
            <a:picLocks noChangeAspect="1"/>
          </p:cNvPicPr>
          <p:nvPr/>
        </p:nvPicPr>
        <p:blipFill>
          <a:blip r:embed="rId3"/>
          <a:stretch>
            <a:fillRect/>
          </a:stretch>
        </p:blipFill>
        <p:spPr>
          <a:xfrm>
            <a:off x="736592" y="1979525"/>
            <a:ext cx="10718816" cy="3466681"/>
          </a:xfrm>
          <a:prstGeom prst="rect">
            <a:avLst/>
          </a:prstGeom>
        </p:spPr>
      </p:pic>
    </p:spTree>
    <p:extLst>
      <p:ext uri="{BB962C8B-B14F-4D97-AF65-F5344CB8AC3E}">
        <p14:creationId xmlns:p14="http://schemas.microsoft.com/office/powerpoint/2010/main" val="177567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405157-740E-4078-949A-D09FBAA8B364}"/>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ABD1C9B4-94F7-4A20-8869-7876265E160C}"/>
              </a:ext>
            </a:extLst>
          </p:cNvPr>
          <p:cNvPicPr>
            <a:picLocks noGrp="1" noChangeAspect="1"/>
          </p:cNvPicPr>
          <p:nvPr>
            <p:ph idx="1"/>
          </p:nvPr>
        </p:nvPicPr>
        <p:blipFill>
          <a:blip r:embed="rId2"/>
          <a:stretch>
            <a:fillRect/>
          </a:stretch>
        </p:blipFill>
        <p:spPr>
          <a:xfrm>
            <a:off x="4440814" y="1825625"/>
            <a:ext cx="3310371" cy="4351338"/>
          </a:xfrm>
          <a:prstGeom prst="rect">
            <a:avLst/>
          </a:prstGeom>
        </p:spPr>
      </p:pic>
    </p:spTree>
    <p:extLst>
      <p:ext uri="{BB962C8B-B14F-4D97-AF65-F5344CB8AC3E}">
        <p14:creationId xmlns:p14="http://schemas.microsoft.com/office/powerpoint/2010/main" val="3917923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3B905BA-D448-4F72-AACC-47FFDC0BE63F}"/>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320E4170-99AF-4850-BE62-640ED7153280}"/>
              </a:ext>
            </a:extLst>
          </p:cNvPr>
          <p:cNvPicPr>
            <a:picLocks noGrp="1" noChangeAspect="1"/>
          </p:cNvPicPr>
          <p:nvPr>
            <p:ph sz="half" idx="1"/>
          </p:nvPr>
        </p:nvPicPr>
        <p:blipFill>
          <a:blip r:embed="rId3"/>
          <a:stretch>
            <a:fillRect/>
          </a:stretch>
        </p:blipFill>
        <p:spPr>
          <a:xfrm>
            <a:off x="838200" y="365125"/>
            <a:ext cx="4761905" cy="2876190"/>
          </a:xfrm>
          <a:prstGeom prst="rect">
            <a:avLst/>
          </a:prstGeom>
        </p:spPr>
      </p:pic>
      <p:pic>
        <p:nvPicPr>
          <p:cNvPr id="7" name="内容占位符 6">
            <a:extLst>
              <a:ext uri="{FF2B5EF4-FFF2-40B4-BE49-F238E27FC236}">
                <a16:creationId xmlns:a16="http://schemas.microsoft.com/office/drawing/2014/main" id="{424429B0-AEA1-47E3-BAFB-B017CFAB7182}"/>
              </a:ext>
            </a:extLst>
          </p:cNvPr>
          <p:cNvPicPr>
            <a:picLocks noGrp="1" noChangeAspect="1"/>
          </p:cNvPicPr>
          <p:nvPr>
            <p:ph sz="half" idx="2"/>
          </p:nvPr>
        </p:nvPicPr>
        <p:blipFill>
          <a:blip r:embed="rId4"/>
          <a:stretch>
            <a:fillRect/>
          </a:stretch>
        </p:blipFill>
        <p:spPr>
          <a:xfrm>
            <a:off x="876296" y="3664304"/>
            <a:ext cx="4723809" cy="2828571"/>
          </a:xfrm>
          <a:prstGeom prst="rect">
            <a:avLst/>
          </a:prstGeom>
        </p:spPr>
      </p:pic>
      <p:pic>
        <p:nvPicPr>
          <p:cNvPr id="8" name="图片 7">
            <a:extLst>
              <a:ext uri="{FF2B5EF4-FFF2-40B4-BE49-F238E27FC236}">
                <a16:creationId xmlns:a16="http://schemas.microsoft.com/office/drawing/2014/main" id="{D32F77ED-CB2C-4FF2-9F00-13CBA0DB58EA}"/>
              </a:ext>
            </a:extLst>
          </p:cNvPr>
          <p:cNvPicPr>
            <a:picLocks noChangeAspect="1"/>
          </p:cNvPicPr>
          <p:nvPr/>
        </p:nvPicPr>
        <p:blipFill>
          <a:blip r:embed="rId5"/>
          <a:stretch>
            <a:fillRect/>
          </a:stretch>
        </p:blipFill>
        <p:spPr>
          <a:xfrm>
            <a:off x="6504457" y="1243327"/>
            <a:ext cx="4523809" cy="4190476"/>
          </a:xfrm>
          <a:prstGeom prst="rect">
            <a:avLst/>
          </a:prstGeom>
        </p:spPr>
      </p:pic>
    </p:spTree>
    <p:extLst>
      <p:ext uri="{BB962C8B-B14F-4D97-AF65-F5344CB8AC3E}">
        <p14:creationId xmlns:p14="http://schemas.microsoft.com/office/powerpoint/2010/main" val="3799362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A6A4F0-4F18-4CE7-AB01-EBED48705B0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A3736652-8BBD-472D-ACC8-EB021C9EE68D}"/>
              </a:ext>
            </a:extLst>
          </p:cNvPr>
          <p:cNvPicPr>
            <a:picLocks noGrp="1" noChangeAspect="1"/>
          </p:cNvPicPr>
          <p:nvPr>
            <p:ph idx="1"/>
          </p:nvPr>
        </p:nvPicPr>
        <p:blipFill>
          <a:blip r:embed="rId3"/>
          <a:stretch>
            <a:fillRect/>
          </a:stretch>
        </p:blipFill>
        <p:spPr>
          <a:xfrm>
            <a:off x="509098" y="267095"/>
            <a:ext cx="4742857" cy="3161905"/>
          </a:xfrm>
          <a:prstGeom prst="rect">
            <a:avLst/>
          </a:prstGeom>
        </p:spPr>
      </p:pic>
      <p:pic>
        <p:nvPicPr>
          <p:cNvPr id="5" name="图片 4">
            <a:extLst>
              <a:ext uri="{FF2B5EF4-FFF2-40B4-BE49-F238E27FC236}">
                <a16:creationId xmlns:a16="http://schemas.microsoft.com/office/drawing/2014/main" id="{8587AFF1-3847-4ABA-99F1-0D3010AC06FE}"/>
              </a:ext>
            </a:extLst>
          </p:cNvPr>
          <p:cNvPicPr>
            <a:picLocks noChangeAspect="1"/>
          </p:cNvPicPr>
          <p:nvPr/>
        </p:nvPicPr>
        <p:blipFill>
          <a:blip r:embed="rId4"/>
          <a:stretch>
            <a:fillRect/>
          </a:stretch>
        </p:blipFill>
        <p:spPr>
          <a:xfrm>
            <a:off x="6537626" y="243285"/>
            <a:ext cx="4542857" cy="3209524"/>
          </a:xfrm>
          <a:prstGeom prst="rect">
            <a:avLst/>
          </a:prstGeom>
        </p:spPr>
      </p:pic>
      <p:pic>
        <p:nvPicPr>
          <p:cNvPr id="6" name="图片 5">
            <a:extLst>
              <a:ext uri="{FF2B5EF4-FFF2-40B4-BE49-F238E27FC236}">
                <a16:creationId xmlns:a16="http://schemas.microsoft.com/office/drawing/2014/main" id="{78C159B0-768E-4479-B9C5-1B4161E5DAD2}"/>
              </a:ext>
            </a:extLst>
          </p:cNvPr>
          <p:cNvPicPr>
            <a:picLocks noChangeAspect="1"/>
          </p:cNvPicPr>
          <p:nvPr/>
        </p:nvPicPr>
        <p:blipFill>
          <a:blip r:embed="rId5"/>
          <a:stretch>
            <a:fillRect/>
          </a:stretch>
        </p:blipFill>
        <p:spPr>
          <a:xfrm>
            <a:off x="509098" y="3429000"/>
            <a:ext cx="4590476" cy="3266667"/>
          </a:xfrm>
          <a:prstGeom prst="rect">
            <a:avLst/>
          </a:prstGeom>
        </p:spPr>
      </p:pic>
      <p:pic>
        <p:nvPicPr>
          <p:cNvPr id="7" name="图片 6">
            <a:extLst>
              <a:ext uri="{FF2B5EF4-FFF2-40B4-BE49-F238E27FC236}">
                <a16:creationId xmlns:a16="http://schemas.microsoft.com/office/drawing/2014/main" id="{17AACFB5-B9FD-47EE-B971-F67F60B721BB}"/>
              </a:ext>
            </a:extLst>
          </p:cNvPr>
          <p:cNvPicPr>
            <a:picLocks noChangeAspect="1"/>
          </p:cNvPicPr>
          <p:nvPr/>
        </p:nvPicPr>
        <p:blipFill>
          <a:blip r:embed="rId6"/>
          <a:stretch>
            <a:fillRect/>
          </a:stretch>
        </p:blipFill>
        <p:spPr>
          <a:xfrm>
            <a:off x="6537626" y="3481380"/>
            <a:ext cx="4742857" cy="3161905"/>
          </a:xfrm>
          <a:prstGeom prst="rect">
            <a:avLst/>
          </a:prstGeom>
        </p:spPr>
      </p:pic>
    </p:spTree>
    <p:extLst>
      <p:ext uri="{BB962C8B-B14F-4D97-AF65-F5344CB8AC3E}">
        <p14:creationId xmlns:p14="http://schemas.microsoft.com/office/powerpoint/2010/main" val="4120789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D5A5EEAA-3EAA-44FE-B572-C648967D5F70}"/>
              </a:ext>
            </a:extLst>
          </p:cNvPr>
          <p:cNvPicPr>
            <a:picLocks noChangeAspect="1"/>
          </p:cNvPicPr>
          <p:nvPr/>
        </p:nvPicPr>
        <p:blipFill>
          <a:blip r:embed="rId3"/>
          <a:stretch>
            <a:fillRect/>
          </a:stretch>
        </p:blipFill>
        <p:spPr>
          <a:xfrm>
            <a:off x="447275" y="0"/>
            <a:ext cx="4561905" cy="3257143"/>
          </a:xfrm>
          <a:prstGeom prst="rect">
            <a:avLst/>
          </a:prstGeom>
        </p:spPr>
      </p:pic>
      <p:pic>
        <p:nvPicPr>
          <p:cNvPr id="7" name="图片 6">
            <a:extLst>
              <a:ext uri="{FF2B5EF4-FFF2-40B4-BE49-F238E27FC236}">
                <a16:creationId xmlns:a16="http://schemas.microsoft.com/office/drawing/2014/main" id="{57421B54-B955-4AE2-AFC3-AFCBBAA84F3D}"/>
              </a:ext>
            </a:extLst>
          </p:cNvPr>
          <p:cNvPicPr>
            <a:picLocks noChangeAspect="1"/>
          </p:cNvPicPr>
          <p:nvPr/>
        </p:nvPicPr>
        <p:blipFill>
          <a:blip r:embed="rId4"/>
          <a:stretch>
            <a:fillRect/>
          </a:stretch>
        </p:blipFill>
        <p:spPr>
          <a:xfrm>
            <a:off x="6254132" y="0"/>
            <a:ext cx="4647619" cy="3295238"/>
          </a:xfrm>
          <a:prstGeom prst="rect">
            <a:avLst/>
          </a:prstGeom>
        </p:spPr>
      </p:pic>
      <p:pic>
        <p:nvPicPr>
          <p:cNvPr id="8" name="图片 7">
            <a:extLst>
              <a:ext uri="{FF2B5EF4-FFF2-40B4-BE49-F238E27FC236}">
                <a16:creationId xmlns:a16="http://schemas.microsoft.com/office/drawing/2014/main" id="{D8F89034-A981-4074-8F85-83C86F41CAE2}"/>
              </a:ext>
            </a:extLst>
          </p:cNvPr>
          <p:cNvPicPr>
            <a:picLocks noChangeAspect="1"/>
          </p:cNvPicPr>
          <p:nvPr/>
        </p:nvPicPr>
        <p:blipFill>
          <a:blip r:embed="rId5"/>
          <a:stretch>
            <a:fillRect/>
          </a:stretch>
        </p:blipFill>
        <p:spPr>
          <a:xfrm>
            <a:off x="3066544" y="3295238"/>
            <a:ext cx="4590476" cy="3476190"/>
          </a:xfrm>
          <a:prstGeom prst="rect">
            <a:avLst/>
          </a:prstGeom>
        </p:spPr>
      </p:pic>
    </p:spTree>
    <p:extLst>
      <p:ext uri="{BB962C8B-B14F-4D97-AF65-F5344CB8AC3E}">
        <p14:creationId xmlns:p14="http://schemas.microsoft.com/office/powerpoint/2010/main" val="746172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84CEE-9BB7-4AA3-A451-820AF840865B}"/>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A8A501CC-9072-48EC-BE5C-DE8823875A70}"/>
              </a:ext>
            </a:extLst>
          </p:cNvPr>
          <p:cNvPicPr>
            <a:picLocks noGrp="1" noChangeAspect="1"/>
          </p:cNvPicPr>
          <p:nvPr>
            <p:ph idx="1"/>
          </p:nvPr>
        </p:nvPicPr>
        <p:blipFill>
          <a:blip r:embed="rId3"/>
          <a:stretch>
            <a:fillRect/>
          </a:stretch>
        </p:blipFill>
        <p:spPr>
          <a:xfrm>
            <a:off x="3738857" y="1891770"/>
            <a:ext cx="4714286" cy="4219048"/>
          </a:xfrm>
          <a:prstGeom prst="rect">
            <a:avLst/>
          </a:prstGeom>
        </p:spPr>
      </p:pic>
    </p:spTree>
    <p:extLst>
      <p:ext uri="{BB962C8B-B14F-4D97-AF65-F5344CB8AC3E}">
        <p14:creationId xmlns:p14="http://schemas.microsoft.com/office/powerpoint/2010/main" val="3800957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2CD5B-95FA-4F79-9974-459A5034FE53}"/>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E423352D-6081-4CE9-BDD8-9155A8476DCA}"/>
              </a:ext>
            </a:extLst>
          </p:cNvPr>
          <p:cNvPicPr>
            <a:picLocks noGrp="1" noChangeAspect="1"/>
          </p:cNvPicPr>
          <p:nvPr>
            <p:ph idx="1"/>
          </p:nvPr>
        </p:nvPicPr>
        <p:blipFill>
          <a:blip r:embed="rId3"/>
          <a:stretch>
            <a:fillRect/>
          </a:stretch>
        </p:blipFill>
        <p:spPr>
          <a:xfrm>
            <a:off x="1181769" y="673240"/>
            <a:ext cx="8866583" cy="6004696"/>
          </a:xfrm>
          <a:prstGeom prst="rect">
            <a:avLst/>
          </a:prstGeom>
        </p:spPr>
      </p:pic>
    </p:spTree>
    <p:extLst>
      <p:ext uri="{BB962C8B-B14F-4D97-AF65-F5344CB8AC3E}">
        <p14:creationId xmlns:p14="http://schemas.microsoft.com/office/powerpoint/2010/main" val="2172992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B739F-A32B-4AE4-B138-FE064D8FEC4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A02298EF-7234-497C-A4DF-C2CB231B06B5}"/>
              </a:ext>
            </a:extLst>
          </p:cNvPr>
          <p:cNvPicPr>
            <a:picLocks noGrp="1" noChangeAspect="1"/>
          </p:cNvPicPr>
          <p:nvPr>
            <p:ph idx="1"/>
          </p:nvPr>
        </p:nvPicPr>
        <p:blipFill>
          <a:blip r:embed="rId3"/>
          <a:stretch>
            <a:fillRect/>
          </a:stretch>
        </p:blipFill>
        <p:spPr>
          <a:xfrm>
            <a:off x="4234312" y="1825625"/>
            <a:ext cx="3723375" cy="4351338"/>
          </a:xfrm>
          <a:prstGeom prst="rect">
            <a:avLst/>
          </a:prstGeom>
        </p:spPr>
      </p:pic>
    </p:spTree>
    <p:extLst>
      <p:ext uri="{BB962C8B-B14F-4D97-AF65-F5344CB8AC3E}">
        <p14:creationId xmlns:p14="http://schemas.microsoft.com/office/powerpoint/2010/main" val="4000242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95160-B684-4EB4-8D54-01C3FFFAFF5E}"/>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F0A714FE-CFB8-4AA3-9E53-CCFC49FCBDEF}"/>
              </a:ext>
            </a:extLst>
          </p:cNvPr>
          <p:cNvPicPr>
            <a:picLocks noGrp="1" noChangeAspect="1"/>
          </p:cNvPicPr>
          <p:nvPr>
            <p:ph idx="1"/>
          </p:nvPr>
        </p:nvPicPr>
        <p:blipFill>
          <a:blip r:embed="rId3"/>
          <a:stretch>
            <a:fillRect/>
          </a:stretch>
        </p:blipFill>
        <p:spPr>
          <a:xfrm>
            <a:off x="6207877" y="2498065"/>
            <a:ext cx="4904762" cy="3247619"/>
          </a:xfrm>
          <a:prstGeom prst="rect">
            <a:avLst/>
          </a:prstGeom>
        </p:spPr>
      </p:pic>
      <p:pic>
        <p:nvPicPr>
          <p:cNvPr id="5" name="图片 4">
            <a:extLst>
              <a:ext uri="{FF2B5EF4-FFF2-40B4-BE49-F238E27FC236}">
                <a16:creationId xmlns:a16="http://schemas.microsoft.com/office/drawing/2014/main" id="{890CF8FE-42CD-4406-970B-85F827F6B2A0}"/>
              </a:ext>
            </a:extLst>
          </p:cNvPr>
          <p:cNvPicPr>
            <a:picLocks noChangeAspect="1"/>
          </p:cNvPicPr>
          <p:nvPr/>
        </p:nvPicPr>
        <p:blipFill>
          <a:blip r:embed="rId4"/>
          <a:stretch>
            <a:fillRect/>
          </a:stretch>
        </p:blipFill>
        <p:spPr>
          <a:xfrm>
            <a:off x="733439" y="2333489"/>
            <a:ext cx="5009524" cy="3323809"/>
          </a:xfrm>
          <a:prstGeom prst="rect">
            <a:avLst/>
          </a:prstGeom>
        </p:spPr>
      </p:pic>
    </p:spTree>
    <p:extLst>
      <p:ext uri="{BB962C8B-B14F-4D97-AF65-F5344CB8AC3E}">
        <p14:creationId xmlns:p14="http://schemas.microsoft.com/office/powerpoint/2010/main" val="2434013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AABB06-2104-45D9-9CE5-D0FD59D93542}"/>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96B6F9FE-018F-4581-874E-00957F261AE1}"/>
              </a:ext>
            </a:extLst>
          </p:cNvPr>
          <p:cNvPicPr>
            <a:picLocks noGrp="1" noChangeAspect="1"/>
          </p:cNvPicPr>
          <p:nvPr>
            <p:ph idx="1"/>
          </p:nvPr>
        </p:nvPicPr>
        <p:blipFill>
          <a:blip r:embed="rId3"/>
          <a:stretch>
            <a:fillRect/>
          </a:stretch>
        </p:blipFill>
        <p:spPr>
          <a:xfrm>
            <a:off x="750742" y="2232529"/>
            <a:ext cx="4942857" cy="3457143"/>
          </a:xfrm>
          <a:prstGeom prst="rect">
            <a:avLst/>
          </a:prstGeom>
        </p:spPr>
      </p:pic>
      <p:pic>
        <p:nvPicPr>
          <p:cNvPr id="5" name="图片 4">
            <a:extLst>
              <a:ext uri="{FF2B5EF4-FFF2-40B4-BE49-F238E27FC236}">
                <a16:creationId xmlns:a16="http://schemas.microsoft.com/office/drawing/2014/main" id="{F71B96EC-2BEB-4B29-9CDB-B55E423D9B54}"/>
              </a:ext>
            </a:extLst>
          </p:cNvPr>
          <p:cNvPicPr>
            <a:picLocks noChangeAspect="1"/>
          </p:cNvPicPr>
          <p:nvPr/>
        </p:nvPicPr>
        <p:blipFill>
          <a:blip r:embed="rId4"/>
          <a:stretch>
            <a:fillRect/>
          </a:stretch>
        </p:blipFill>
        <p:spPr>
          <a:xfrm>
            <a:off x="6193801" y="1828271"/>
            <a:ext cx="4828571" cy="4085714"/>
          </a:xfrm>
          <a:prstGeom prst="rect">
            <a:avLst/>
          </a:prstGeom>
        </p:spPr>
      </p:pic>
    </p:spTree>
    <p:extLst>
      <p:ext uri="{BB962C8B-B14F-4D97-AF65-F5344CB8AC3E}">
        <p14:creationId xmlns:p14="http://schemas.microsoft.com/office/powerpoint/2010/main" val="2056386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FBBA5-0FEF-4542-A6C6-257E55990E39}"/>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8C0ED9FF-8F19-4F90-BCED-6BB043373B28}"/>
              </a:ext>
            </a:extLst>
          </p:cNvPr>
          <p:cNvPicPr>
            <a:picLocks noGrp="1" noChangeAspect="1"/>
          </p:cNvPicPr>
          <p:nvPr>
            <p:ph idx="1"/>
          </p:nvPr>
        </p:nvPicPr>
        <p:blipFill>
          <a:blip r:embed="rId2"/>
          <a:stretch>
            <a:fillRect/>
          </a:stretch>
        </p:blipFill>
        <p:spPr>
          <a:xfrm>
            <a:off x="3941332" y="1825625"/>
            <a:ext cx="4309336" cy="4351338"/>
          </a:xfrm>
          <a:prstGeom prst="rect">
            <a:avLst/>
          </a:prstGeom>
        </p:spPr>
      </p:pic>
    </p:spTree>
    <p:extLst>
      <p:ext uri="{BB962C8B-B14F-4D97-AF65-F5344CB8AC3E}">
        <p14:creationId xmlns:p14="http://schemas.microsoft.com/office/powerpoint/2010/main" val="1847846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73D651-4223-47C2-8F8E-D3A41DC17241}"/>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F2DF9AD6-94F2-4633-8E37-1DEB01555CE0}"/>
              </a:ext>
            </a:extLst>
          </p:cNvPr>
          <p:cNvPicPr>
            <a:picLocks noGrp="1" noChangeAspect="1"/>
          </p:cNvPicPr>
          <p:nvPr>
            <p:ph idx="1"/>
          </p:nvPr>
        </p:nvPicPr>
        <p:blipFill>
          <a:blip r:embed="rId3"/>
          <a:stretch>
            <a:fillRect/>
          </a:stretch>
        </p:blipFill>
        <p:spPr>
          <a:xfrm>
            <a:off x="838200" y="2668001"/>
            <a:ext cx="4742857" cy="2485714"/>
          </a:xfrm>
          <a:prstGeom prst="rect">
            <a:avLst/>
          </a:prstGeom>
        </p:spPr>
      </p:pic>
      <p:pic>
        <p:nvPicPr>
          <p:cNvPr id="5" name="图片 4">
            <a:extLst>
              <a:ext uri="{FF2B5EF4-FFF2-40B4-BE49-F238E27FC236}">
                <a16:creationId xmlns:a16="http://schemas.microsoft.com/office/drawing/2014/main" id="{7C5A1421-A304-470D-84CC-844BC4BC9E12}"/>
              </a:ext>
            </a:extLst>
          </p:cNvPr>
          <p:cNvPicPr>
            <a:picLocks noChangeAspect="1"/>
          </p:cNvPicPr>
          <p:nvPr/>
        </p:nvPicPr>
        <p:blipFill>
          <a:blip r:embed="rId4"/>
          <a:stretch>
            <a:fillRect/>
          </a:stretch>
        </p:blipFill>
        <p:spPr>
          <a:xfrm>
            <a:off x="6788794" y="237720"/>
            <a:ext cx="4723809" cy="6247619"/>
          </a:xfrm>
          <a:prstGeom prst="rect">
            <a:avLst/>
          </a:prstGeom>
        </p:spPr>
      </p:pic>
    </p:spTree>
    <p:extLst>
      <p:ext uri="{BB962C8B-B14F-4D97-AF65-F5344CB8AC3E}">
        <p14:creationId xmlns:p14="http://schemas.microsoft.com/office/powerpoint/2010/main" val="704415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C2A71-B0A3-4880-B7B1-166E27ECEBC1}"/>
              </a:ext>
            </a:extLst>
          </p:cNvPr>
          <p:cNvSpPr>
            <a:spLocks noGrp="1"/>
          </p:cNvSpPr>
          <p:nvPr>
            <p:ph type="title"/>
          </p:nvPr>
        </p:nvSpPr>
        <p:spPr/>
        <p:txBody>
          <a:bodyPr/>
          <a:lstStyle/>
          <a:p>
            <a:r>
              <a:rPr lang="zh-CN" altLang="en-US" dirty="0"/>
              <a:t>什么是敏捷？</a:t>
            </a:r>
          </a:p>
        </p:txBody>
      </p:sp>
      <p:sp>
        <p:nvSpPr>
          <p:cNvPr id="3" name="内容占位符 2">
            <a:extLst>
              <a:ext uri="{FF2B5EF4-FFF2-40B4-BE49-F238E27FC236}">
                <a16:creationId xmlns:a16="http://schemas.microsoft.com/office/drawing/2014/main" id="{D8899444-2894-408D-BD41-6C3AB5EF33F2}"/>
              </a:ext>
            </a:extLst>
          </p:cNvPr>
          <p:cNvSpPr>
            <a:spLocks noGrp="1"/>
          </p:cNvSpPr>
          <p:nvPr>
            <p:ph sz="half" idx="1"/>
          </p:nvPr>
        </p:nvSpPr>
        <p:spPr/>
        <p:txBody>
          <a:bodyPr>
            <a:normAutofit fontScale="85000" lnSpcReduction="10000"/>
          </a:bodyPr>
          <a:lstStyle/>
          <a:p>
            <a:r>
              <a:rPr lang="zh-CN" altLang="en-US" dirty="0"/>
              <a:t>敏捷就是快？</a:t>
            </a:r>
            <a:endParaRPr lang="en-US" altLang="zh-CN" dirty="0"/>
          </a:p>
          <a:p>
            <a:r>
              <a:rPr lang="zh-CN" altLang="en-US" dirty="0"/>
              <a:t>敏捷就是高效？</a:t>
            </a:r>
            <a:endParaRPr lang="en-US" altLang="zh-CN" dirty="0"/>
          </a:p>
          <a:p>
            <a:r>
              <a:rPr lang="zh-CN" altLang="en-US" dirty="0"/>
              <a:t>敏捷就是高质量？</a:t>
            </a:r>
            <a:endParaRPr lang="en-US" altLang="zh-CN" dirty="0"/>
          </a:p>
          <a:p>
            <a:r>
              <a:rPr lang="zh-CN" altLang="en-US" dirty="0"/>
              <a:t>敏捷就是晨会？</a:t>
            </a:r>
            <a:endParaRPr lang="en-US" altLang="zh-CN" dirty="0"/>
          </a:p>
          <a:p>
            <a:r>
              <a:rPr lang="zh-CN" altLang="en-US" dirty="0"/>
              <a:t>敏捷就是迭代？</a:t>
            </a:r>
          </a:p>
        </p:txBody>
      </p:sp>
      <p:sp>
        <p:nvSpPr>
          <p:cNvPr id="4" name="内容占位符 3">
            <a:extLst>
              <a:ext uri="{FF2B5EF4-FFF2-40B4-BE49-F238E27FC236}">
                <a16:creationId xmlns:a16="http://schemas.microsoft.com/office/drawing/2014/main" id="{B3E9B12B-BB67-4C2C-ADBF-03E84DC67ED8}"/>
              </a:ext>
            </a:extLst>
          </p:cNvPr>
          <p:cNvSpPr>
            <a:spLocks noGrp="1"/>
          </p:cNvSpPr>
          <p:nvPr>
            <p:ph sz="half" idx="2"/>
          </p:nvPr>
        </p:nvSpPr>
        <p:spPr/>
        <p:txBody>
          <a:bodyPr>
            <a:normAutofit fontScale="85000" lnSpcReduction="10000"/>
          </a:bodyPr>
          <a:lstStyle/>
          <a:p>
            <a:pPr marL="0" indent="0">
              <a:buNone/>
            </a:pPr>
            <a:r>
              <a:rPr lang="en-US" altLang="zh-CN" dirty="0"/>
              <a:t>Agile is a set of methods and methodologies that help your team to think more effectively, work more efficiently, and make better decisions.</a:t>
            </a:r>
          </a:p>
          <a:p>
            <a:pPr marL="0" indent="0">
              <a:buNone/>
            </a:pPr>
            <a:r>
              <a:rPr lang="en-US" altLang="zh-CN" dirty="0"/>
              <a:t>These methods and methodologies address all of the areas of traditional software engineering, including project management, software design and architecture, and process improvement. Each of those methods and methodologies consists of </a:t>
            </a:r>
            <a:r>
              <a:rPr lang="en-US" altLang="zh-CN" dirty="0" err="1"/>
              <a:t>practi</a:t>
            </a:r>
            <a:r>
              <a:rPr lang="en-US" altLang="zh-CN" dirty="0"/>
              <a:t>‐ </a:t>
            </a:r>
            <a:r>
              <a:rPr lang="en-US" altLang="zh-CN" dirty="0" err="1"/>
              <a:t>ces</a:t>
            </a:r>
            <a:r>
              <a:rPr lang="en-US" altLang="zh-CN" dirty="0"/>
              <a:t> that are streamlined and optimized to make them as easy as possible to adopt.</a:t>
            </a:r>
            <a:endParaRPr lang="zh-CN" altLang="en-US" dirty="0"/>
          </a:p>
        </p:txBody>
      </p:sp>
    </p:spTree>
    <p:extLst>
      <p:ext uri="{BB962C8B-B14F-4D97-AF65-F5344CB8AC3E}">
        <p14:creationId xmlns:p14="http://schemas.microsoft.com/office/powerpoint/2010/main" val="11706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animEffect transition="in" filter="fade">
                                      <p:cBhvr>
                                        <p:cTn id="3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6D394-64A1-457E-BB7F-6045F7038126}"/>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FCA9D6CB-EA7C-4AEA-A613-7497145CF182}"/>
              </a:ext>
            </a:extLst>
          </p:cNvPr>
          <p:cNvPicPr>
            <a:picLocks noGrp="1" noChangeAspect="1"/>
          </p:cNvPicPr>
          <p:nvPr>
            <p:ph idx="1"/>
          </p:nvPr>
        </p:nvPicPr>
        <p:blipFill>
          <a:blip r:embed="rId3"/>
          <a:stretch>
            <a:fillRect/>
          </a:stretch>
        </p:blipFill>
        <p:spPr>
          <a:xfrm>
            <a:off x="1032865" y="1916060"/>
            <a:ext cx="4258034" cy="4351338"/>
          </a:xfrm>
          <a:prstGeom prst="rect">
            <a:avLst/>
          </a:prstGeom>
        </p:spPr>
      </p:pic>
      <p:pic>
        <p:nvPicPr>
          <p:cNvPr id="5" name="内容占位符 3">
            <a:extLst>
              <a:ext uri="{FF2B5EF4-FFF2-40B4-BE49-F238E27FC236}">
                <a16:creationId xmlns:a16="http://schemas.microsoft.com/office/drawing/2014/main" id="{65282698-8D72-4EAE-A89E-83EC1F86E4BF}"/>
              </a:ext>
            </a:extLst>
          </p:cNvPr>
          <p:cNvPicPr>
            <a:picLocks noChangeAspect="1"/>
          </p:cNvPicPr>
          <p:nvPr/>
        </p:nvPicPr>
        <p:blipFill>
          <a:blip r:embed="rId4"/>
          <a:stretch>
            <a:fillRect/>
          </a:stretch>
        </p:blipFill>
        <p:spPr>
          <a:xfrm>
            <a:off x="5853588" y="2063240"/>
            <a:ext cx="4742857" cy="3695238"/>
          </a:xfrm>
          <a:prstGeom prst="rect">
            <a:avLst/>
          </a:prstGeom>
        </p:spPr>
      </p:pic>
    </p:spTree>
    <p:extLst>
      <p:ext uri="{BB962C8B-B14F-4D97-AF65-F5344CB8AC3E}">
        <p14:creationId xmlns:p14="http://schemas.microsoft.com/office/powerpoint/2010/main" val="3288830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6F092-BB41-4BB1-B665-D7F9C0363317}"/>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A3E1705F-676B-42C8-A117-73979E4909D2}"/>
              </a:ext>
            </a:extLst>
          </p:cNvPr>
          <p:cNvPicPr>
            <a:picLocks noGrp="1" noChangeAspect="1"/>
          </p:cNvPicPr>
          <p:nvPr>
            <p:ph idx="1"/>
          </p:nvPr>
        </p:nvPicPr>
        <p:blipFill>
          <a:blip r:embed="rId3"/>
          <a:stretch>
            <a:fillRect/>
          </a:stretch>
        </p:blipFill>
        <p:spPr>
          <a:xfrm>
            <a:off x="694207" y="1922480"/>
            <a:ext cx="4714286" cy="4057143"/>
          </a:xfrm>
          <a:prstGeom prst="rect">
            <a:avLst/>
          </a:prstGeom>
        </p:spPr>
      </p:pic>
      <p:pic>
        <p:nvPicPr>
          <p:cNvPr id="7" name="图片 6">
            <a:extLst>
              <a:ext uri="{FF2B5EF4-FFF2-40B4-BE49-F238E27FC236}">
                <a16:creationId xmlns:a16="http://schemas.microsoft.com/office/drawing/2014/main" id="{4455C2CE-BE92-4D93-A5E5-E29D5C0223C9}"/>
              </a:ext>
            </a:extLst>
          </p:cNvPr>
          <p:cNvPicPr>
            <a:picLocks noChangeAspect="1"/>
          </p:cNvPicPr>
          <p:nvPr/>
        </p:nvPicPr>
        <p:blipFill>
          <a:blip r:embed="rId4"/>
          <a:stretch>
            <a:fillRect/>
          </a:stretch>
        </p:blipFill>
        <p:spPr>
          <a:xfrm>
            <a:off x="6347715" y="1922480"/>
            <a:ext cx="4761905" cy="3666667"/>
          </a:xfrm>
          <a:prstGeom prst="rect">
            <a:avLst/>
          </a:prstGeom>
        </p:spPr>
      </p:pic>
    </p:spTree>
    <p:extLst>
      <p:ext uri="{BB962C8B-B14F-4D97-AF65-F5344CB8AC3E}">
        <p14:creationId xmlns:p14="http://schemas.microsoft.com/office/powerpoint/2010/main" val="2113704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67127-B91D-4DDC-B0E4-1DF90BB69310}"/>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1F574D43-F8F7-4711-822E-2172FC4B4708}"/>
              </a:ext>
            </a:extLst>
          </p:cNvPr>
          <p:cNvPicPr>
            <a:picLocks noGrp="1" noChangeAspect="1"/>
          </p:cNvPicPr>
          <p:nvPr>
            <p:ph idx="1"/>
          </p:nvPr>
        </p:nvPicPr>
        <p:blipFill>
          <a:blip r:embed="rId3"/>
          <a:stretch>
            <a:fillRect/>
          </a:stretch>
        </p:blipFill>
        <p:spPr>
          <a:xfrm>
            <a:off x="3235569" y="56850"/>
            <a:ext cx="4913644" cy="6775760"/>
          </a:xfrm>
          <a:prstGeom prst="rect">
            <a:avLst/>
          </a:prstGeom>
        </p:spPr>
      </p:pic>
    </p:spTree>
    <p:extLst>
      <p:ext uri="{BB962C8B-B14F-4D97-AF65-F5344CB8AC3E}">
        <p14:creationId xmlns:p14="http://schemas.microsoft.com/office/powerpoint/2010/main" val="1494803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3F577D-8EBA-42C6-845C-8FCB30D5DE9E}"/>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B742AAB8-24E8-41DA-9080-624A76363FEB}"/>
              </a:ext>
            </a:extLst>
          </p:cNvPr>
          <p:cNvPicPr>
            <a:picLocks noGrp="1" noChangeAspect="1"/>
          </p:cNvPicPr>
          <p:nvPr>
            <p:ph idx="1"/>
          </p:nvPr>
        </p:nvPicPr>
        <p:blipFill>
          <a:blip r:embed="rId3"/>
          <a:stretch>
            <a:fillRect/>
          </a:stretch>
        </p:blipFill>
        <p:spPr>
          <a:xfrm>
            <a:off x="2380416" y="150725"/>
            <a:ext cx="5814984" cy="6026238"/>
          </a:xfrm>
          <a:prstGeom prst="rect">
            <a:avLst/>
          </a:prstGeom>
        </p:spPr>
      </p:pic>
    </p:spTree>
    <p:extLst>
      <p:ext uri="{BB962C8B-B14F-4D97-AF65-F5344CB8AC3E}">
        <p14:creationId xmlns:p14="http://schemas.microsoft.com/office/powerpoint/2010/main" val="1465351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76F58D-7992-4692-B251-164C9FF9D20F}"/>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8714C5E1-9649-4C01-AB4A-604C40149BBA}"/>
              </a:ext>
            </a:extLst>
          </p:cNvPr>
          <p:cNvPicPr>
            <a:picLocks noGrp="1" noChangeAspect="1"/>
          </p:cNvPicPr>
          <p:nvPr>
            <p:ph idx="1"/>
          </p:nvPr>
        </p:nvPicPr>
        <p:blipFill>
          <a:blip r:embed="rId2"/>
          <a:stretch>
            <a:fillRect/>
          </a:stretch>
        </p:blipFill>
        <p:spPr>
          <a:xfrm>
            <a:off x="1181209" y="1825625"/>
            <a:ext cx="9829582" cy="4351338"/>
          </a:xfrm>
          <a:prstGeom prst="rect">
            <a:avLst/>
          </a:prstGeom>
        </p:spPr>
      </p:pic>
    </p:spTree>
    <p:extLst>
      <p:ext uri="{BB962C8B-B14F-4D97-AF65-F5344CB8AC3E}">
        <p14:creationId xmlns:p14="http://schemas.microsoft.com/office/powerpoint/2010/main" val="657572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45258-8EDF-4F12-B883-7C186F26706A}"/>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77C2EA4E-7BEF-4EEA-92FF-989A360190AE}"/>
              </a:ext>
            </a:extLst>
          </p:cNvPr>
          <p:cNvPicPr>
            <a:picLocks noGrp="1" noChangeAspect="1"/>
          </p:cNvPicPr>
          <p:nvPr>
            <p:ph idx="1"/>
          </p:nvPr>
        </p:nvPicPr>
        <p:blipFill>
          <a:blip r:embed="rId3"/>
          <a:stretch>
            <a:fillRect/>
          </a:stretch>
        </p:blipFill>
        <p:spPr>
          <a:xfrm>
            <a:off x="2510286" y="2272722"/>
            <a:ext cx="7171428" cy="3457143"/>
          </a:xfrm>
          <a:prstGeom prst="rect">
            <a:avLst/>
          </a:prstGeom>
        </p:spPr>
      </p:pic>
    </p:spTree>
    <p:extLst>
      <p:ext uri="{BB962C8B-B14F-4D97-AF65-F5344CB8AC3E}">
        <p14:creationId xmlns:p14="http://schemas.microsoft.com/office/powerpoint/2010/main" val="2002563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7F3F7-3BC9-45F3-A4EE-7F7156E9024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AF55D17-86FD-4EC1-94E6-978B29A5CB08}"/>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D5D4AB4-1CB6-4007-B76B-689C3226FDE4}"/>
              </a:ext>
            </a:extLst>
          </p:cNvPr>
          <p:cNvPicPr>
            <a:picLocks noChangeAspect="1"/>
          </p:cNvPicPr>
          <p:nvPr/>
        </p:nvPicPr>
        <p:blipFill>
          <a:blip r:embed="rId3"/>
          <a:stretch>
            <a:fillRect/>
          </a:stretch>
        </p:blipFill>
        <p:spPr>
          <a:xfrm>
            <a:off x="1191238" y="125104"/>
            <a:ext cx="4362837" cy="3303896"/>
          </a:xfrm>
          <a:prstGeom prst="rect">
            <a:avLst/>
          </a:prstGeom>
        </p:spPr>
      </p:pic>
      <p:pic>
        <p:nvPicPr>
          <p:cNvPr id="5" name="图片 4">
            <a:extLst>
              <a:ext uri="{FF2B5EF4-FFF2-40B4-BE49-F238E27FC236}">
                <a16:creationId xmlns:a16="http://schemas.microsoft.com/office/drawing/2014/main" id="{FD8DD1D3-1295-4B3B-94BD-47726372C655}"/>
              </a:ext>
            </a:extLst>
          </p:cNvPr>
          <p:cNvPicPr>
            <a:picLocks noChangeAspect="1"/>
          </p:cNvPicPr>
          <p:nvPr/>
        </p:nvPicPr>
        <p:blipFill>
          <a:blip r:embed="rId4"/>
          <a:stretch>
            <a:fillRect/>
          </a:stretch>
        </p:blipFill>
        <p:spPr>
          <a:xfrm>
            <a:off x="6753325" y="125104"/>
            <a:ext cx="4486441" cy="3504762"/>
          </a:xfrm>
          <a:prstGeom prst="rect">
            <a:avLst/>
          </a:prstGeom>
        </p:spPr>
      </p:pic>
      <p:pic>
        <p:nvPicPr>
          <p:cNvPr id="6" name="图片 5">
            <a:extLst>
              <a:ext uri="{FF2B5EF4-FFF2-40B4-BE49-F238E27FC236}">
                <a16:creationId xmlns:a16="http://schemas.microsoft.com/office/drawing/2014/main" id="{EDF29C40-E2D7-404D-A842-92AD505FE0A0}"/>
              </a:ext>
            </a:extLst>
          </p:cNvPr>
          <p:cNvPicPr>
            <a:picLocks noChangeAspect="1"/>
          </p:cNvPicPr>
          <p:nvPr/>
        </p:nvPicPr>
        <p:blipFill>
          <a:blip r:embed="rId5"/>
          <a:stretch>
            <a:fillRect/>
          </a:stretch>
        </p:blipFill>
        <p:spPr>
          <a:xfrm>
            <a:off x="3030268" y="3533252"/>
            <a:ext cx="4562494" cy="3324748"/>
          </a:xfrm>
          <a:prstGeom prst="rect">
            <a:avLst/>
          </a:prstGeom>
        </p:spPr>
      </p:pic>
    </p:spTree>
    <p:extLst>
      <p:ext uri="{BB962C8B-B14F-4D97-AF65-F5344CB8AC3E}">
        <p14:creationId xmlns:p14="http://schemas.microsoft.com/office/powerpoint/2010/main" val="2841632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31CA2C-307B-4AE4-94B3-54450014A70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50632E4-F203-4A3C-9F04-D3F95DDB1D5A}"/>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40E56E54-5B7C-47F9-8202-49BF232DD1CA}"/>
              </a:ext>
            </a:extLst>
          </p:cNvPr>
          <p:cNvPicPr>
            <a:picLocks noChangeAspect="1"/>
          </p:cNvPicPr>
          <p:nvPr/>
        </p:nvPicPr>
        <p:blipFill>
          <a:blip r:embed="rId3"/>
          <a:stretch>
            <a:fillRect/>
          </a:stretch>
        </p:blipFill>
        <p:spPr>
          <a:xfrm>
            <a:off x="1035909" y="1976402"/>
            <a:ext cx="4828571" cy="3838095"/>
          </a:xfrm>
          <a:prstGeom prst="rect">
            <a:avLst/>
          </a:prstGeom>
        </p:spPr>
      </p:pic>
      <p:pic>
        <p:nvPicPr>
          <p:cNvPr id="5" name="图片 4">
            <a:extLst>
              <a:ext uri="{FF2B5EF4-FFF2-40B4-BE49-F238E27FC236}">
                <a16:creationId xmlns:a16="http://schemas.microsoft.com/office/drawing/2014/main" id="{621962EE-157E-4676-9A7F-5C30BE68BB12}"/>
              </a:ext>
            </a:extLst>
          </p:cNvPr>
          <p:cNvPicPr>
            <a:picLocks noChangeAspect="1"/>
          </p:cNvPicPr>
          <p:nvPr/>
        </p:nvPicPr>
        <p:blipFill>
          <a:blip r:embed="rId4"/>
          <a:stretch>
            <a:fillRect/>
          </a:stretch>
        </p:blipFill>
        <p:spPr>
          <a:xfrm>
            <a:off x="6096000" y="1690688"/>
            <a:ext cx="5038095" cy="4123809"/>
          </a:xfrm>
          <a:prstGeom prst="rect">
            <a:avLst/>
          </a:prstGeom>
        </p:spPr>
      </p:pic>
    </p:spTree>
    <p:extLst>
      <p:ext uri="{BB962C8B-B14F-4D97-AF65-F5344CB8AC3E}">
        <p14:creationId xmlns:p14="http://schemas.microsoft.com/office/powerpoint/2010/main" val="2690931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B82D7-AA8D-4D7D-978F-6866B8E9373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67097A78-AED7-4B08-8486-CBDAF814376B}"/>
              </a:ext>
            </a:extLst>
          </p:cNvPr>
          <p:cNvPicPr>
            <a:picLocks noGrp="1" noChangeAspect="1"/>
          </p:cNvPicPr>
          <p:nvPr>
            <p:ph idx="1"/>
          </p:nvPr>
        </p:nvPicPr>
        <p:blipFill>
          <a:blip r:embed="rId3"/>
          <a:stretch>
            <a:fillRect/>
          </a:stretch>
        </p:blipFill>
        <p:spPr>
          <a:xfrm>
            <a:off x="1775208" y="96518"/>
            <a:ext cx="8641583" cy="6664964"/>
          </a:xfrm>
          <a:prstGeom prst="rect">
            <a:avLst/>
          </a:prstGeom>
        </p:spPr>
      </p:pic>
    </p:spTree>
    <p:extLst>
      <p:ext uri="{BB962C8B-B14F-4D97-AF65-F5344CB8AC3E}">
        <p14:creationId xmlns:p14="http://schemas.microsoft.com/office/powerpoint/2010/main" val="160871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94626-8769-4B76-B9BF-A16AC01F62D9}"/>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6793AA98-B77A-4A44-976D-330C121680DD}"/>
              </a:ext>
            </a:extLst>
          </p:cNvPr>
          <p:cNvPicPr>
            <a:picLocks noGrp="1" noChangeAspect="1"/>
          </p:cNvPicPr>
          <p:nvPr>
            <p:ph idx="1"/>
          </p:nvPr>
        </p:nvPicPr>
        <p:blipFill>
          <a:blip r:embed="rId3"/>
          <a:stretch>
            <a:fillRect/>
          </a:stretch>
        </p:blipFill>
        <p:spPr>
          <a:xfrm>
            <a:off x="1169146" y="492369"/>
            <a:ext cx="8557658" cy="6094798"/>
          </a:xfrm>
          <a:prstGeom prst="rect">
            <a:avLst/>
          </a:prstGeom>
        </p:spPr>
      </p:pic>
    </p:spTree>
    <p:extLst>
      <p:ext uri="{BB962C8B-B14F-4D97-AF65-F5344CB8AC3E}">
        <p14:creationId xmlns:p14="http://schemas.microsoft.com/office/powerpoint/2010/main" val="13739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84036-9030-4544-80DF-29B0DE338083}"/>
              </a:ext>
            </a:extLst>
          </p:cNvPr>
          <p:cNvSpPr>
            <a:spLocks noGrp="1"/>
          </p:cNvSpPr>
          <p:nvPr>
            <p:ph type="title"/>
          </p:nvPr>
        </p:nvSpPr>
        <p:spPr/>
        <p:txBody>
          <a:bodyPr/>
          <a:lstStyle/>
          <a:p>
            <a:endParaRPr lang="zh-CN" altLang="en-US" dirty="0"/>
          </a:p>
        </p:txBody>
      </p:sp>
      <p:pic>
        <p:nvPicPr>
          <p:cNvPr id="4" name="内容占位符 3">
            <a:extLst>
              <a:ext uri="{FF2B5EF4-FFF2-40B4-BE49-F238E27FC236}">
                <a16:creationId xmlns:a16="http://schemas.microsoft.com/office/drawing/2014/main" id="{316CEE64-E4A0-4263-A1B4-6096C3144BBD}"/>
              </a:ext>
            </a:extLst>
          </p:cNvPr>
          <p:cNvPicPr>
            <a:picLocks noGrp="1" noChangeAspect="1"/>
          </p:cNvPicPr>
          <p:nvPr>
            <p:ph idx="1"/>
          </p:nvPr>
        </p:nvPicPr>
        <p:blipFill>
          <a:blip r:embed="rId3"/>
          <a:stretch>
            <a:fillRect/>
          </a:stretch>
        </p:blipFill>
        <p:spPr>
          <a:xfrm>
            <a:off x="734924" y="2262232"/>
            <a:ext cx="4733333" cy="3076190"/>
          </a:xfrm>
          <a:prstGeom prst="rect">
            <a:avLst/>
          </a:prstGeom>
        </p:spPr>
      </p:pic>
      <p:pic>
        <p:nvPicPr>
          <p:cNvPr id="5" name="内容占位符 3">
            <a:extLst>
              <a:ext uri="{FF2B5EF4-FFF2-40B4-BE49-F238E27FC236}">
                <a16:creationId xmlns:a16="http://schemas.microsoft.com/office/drawing/2014/main" id="{FA781F46-E5E2-4565-8F03-8B448F273D18}"/>
              </a:ext>
            </a:extLst>
          </p:cNvPr>
          <p:cNvPicPr>
            <a:picLocks noChangeAspect="1"/>
          </p:cNvPicPr>
          <p:nvPr/>
        </p:nvPicPr>
        <p:blipFill>
          <a:blip r:embed="rId4"/>
          <a:stretch>
            <a:fillRect/>
          </a:stretch>
        </p:blipFill>
        <p:spPr>
          <a:xfrm>
            <a:off x="6563324" y="2214502"/>
            <a:ext cx="4790476" cy="3342857"/>
          </a:xfrm>
          <a:prstGeom prst="rect">
            <a:avLst/>
          </a:prstGeom>
        </p:spPr>
      </p:pic>
    </p:spTree>
    <p:extLst>
      <p:ext uri="{BB962C8B-B14F-4D97-AF65-F5344CB8AC3E}">
        <p14:creationId xmlns:p14="http://schemas.microsoft.com/office/powerpoint/2010/main" val="1795567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ABD67-AE30-43BC-A7D9-2FC87D1C149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6DB41405-E268-4A44-897C-697964E6895D}"/>
              </a:ext>
            </a:extLst>
          </p:cNvPr>
          <p:cNvPicPr>
            <a:picLocks noGrp="1" noChangeAspect="1"/>
          </p:cNvPicPr>
          <p:nvPr>
            <p:ph idx="1"/>
          </p:nvPr>
        </p:nvPicPr>
        <p:blipFill>
          <a:blip r:embed="rId3"/>
          <a:stretch>
            <a:fillRect/>
          </a:stretch>
        </p:blipFill>
        <p:spPr>
          <a:xfrm>
            <a:off x="733530" y="2294718"/>
            <a:ext cx="5064368" cy="3785791"/>
          </a:xfrm>
          <a:prstGeom prst="rect">
            <a:avLst/>
          </a:prstGeom>
        </p:spPr>
      </p:pic>
      <p:pic>
        <p:nvPicPr>
          <p:cNvPr id="5" name="图片 4">
            <a:extLst>
              <a:ext uri="{FF2B5EF4-FFF2-40B4-BE49-F238E27FC236}">
                <a16:creationId xmlns:a16="http://schemas.microsoft.com/office/drawing/2014/main" id="{12F4FFF6-5F12-4F3A-8144-5F40D114F435}"/>
              </a:ext>
            </a:extLst>
          </p:cNvPr>
          <p:cNvPicPr>
            <a:picLocks noChangeAspect="1"/>
          </p:cNvPicPr>
          <p:nvPr/>
        </p:nvPicPr>
        <p:blipFill>
          <a:blip r:embed="rId4"/>
          <a:stretch>
            <a:fillRect/>
          </a:stretch>
        </p:blipFill>
        <p:spPr>
          <a:xfrm>
            <a:off x="6234498" y="2294718"/>
            <a:ext cx="5450599" cy="3566703"/>
          </a:xfrm>
          <a:prstGeom prst="rect">
            <a:avLst/>
          </a:prstGeom>
        </p:spPr>
      </p:pic>
    </p:spTree>
    <p:extLst>
      <p:ext uri="{BB962C8B-B14F-4D97-AF65-F5344CB8AC3E}">
        <p14:creationId xmlns:p14="http://schemas.microsoft.com/office/powerpoint/2010/main" val="1809960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DF6815-FBDD-43C4-82E0-2743488E9FEA}"/>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0A98EDCD-938E-4804-8B31-623C8717723F}"/>
              </a:ext>
            </a:extLst>
          </p:cNvPr>
          <p:cNvPicPr>
            <a:picLocks noGrp="1" noChangeAspect="1"/>
          </p:cNvPicPr>
          <p:nvPr>
            <p:ph idx="1"/>
          </p:nvPr>
        </p:nvPicPr>
        <p:blipFill>
          <a:blip r:embed="rId3"/>
          <a:stretch>
            <a:fillRect/>
          </a:stretch>
        </p:blipFill>
        <p:spPr>
          <a:xfrm>
            <a:off x="708976" y="1752809"/>
            <a:ext cx="4885714" cy="3342857"/>
          </a:xfrm>
          <a:prstGeom prst="rect">
            <a:avLst/>
          </a:prstGeom>
        </p:spPr>
      </p:pic>
      <p:pic>
        <p:nvPicPr>
          <p:cNvPr id="5" name="图片 4">
            <a:extLst>
              <a:ext uri="{FF2B5EF4-FFF2-40B4-BE49-F238E27FC236}">
                <a16:creationId xmlns:a16="http://schemas.microsoft.com/office/drawing/2014/main" id="{8A2CB0C0-6FB9-4B74-A4F6-D5D04498B711}"/>
              </a:ext>
            </a:extLst>
          </p:cNvPr>
          <p:cNvPicPr>
            <a:picLocks noChangeAspect="1"/>
          </p:cNvPicPr>
          <p:nvPr/>
        </p:nvPicPr>
        <p:blipFill>
          <a:blip r:embed="rId4"/>
          <a:stretch>
            <a:fillRect/>
          </a:stretch>
        </p:blipFill>
        <p:spPr>
          <a:xfrm>
            <a:off x="6096000" y="1775471"/>
            <a:ext cx="4971429" cy="3352381"/>
          </a:xfrm>
          <a:prstGeom prst="rect">
            <a:avLst/>
          </a:prstGeom>
        </p:spPr>
      </p:pic>
    </p:spTree>
    <p:extLst>
      <p:ext uri="{BB962C8B-B14F-4D97-AF65-F5344CB8AC3E}">
        <p14:creationId xmlns:p14="http://schemas.microsoft.com/office/powerpoint/2010/main" val="517695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984FC-5620-4123-A087-879633DDA1CE}"/>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9E2AEED7-B7A1-499C-9738-089995319CFD}"/>
              </a:ext>
            </a:extLst>
          </p:cNvPr>
          <p:cNvPicPr>
            <a:picLocks noChangeAspect="1"/>
          </p:cNvPicPr>
          <p:nvPr/>
        </p:nvPicPr>
        <p:blipFill>
          <a:blip r:embed="rId3"/>
          <a:stretch>
            <a:fillRect/>
          </a:stretch>
        </p:blipFill>
        <p:spPr>
          <a:xfrm>
            <a:off x="6439514" y="2116957"/>
            <a:ext cx="4914286" cy="3485714"/>
          </a:xfrm>
          <a:prstGeom prst="rect">
            <a:avLst/>
          </a:prstGeom>
        </p:spPr>
      </p:pic>
      <p:pic>
        <p:nvPicPr>
          <p:cNvPr id="7" name="图片 6">
            <a:extLst>
              <a:ext uri="{FF2B5EF4-FFF2-40B4-BE49-F238E27FC236}">
                <a16:creationId xmlns:a16="http://schemas.microsoft.com/office/drawing/2014/main" id="{53CC90FA-36FA-4CAC-B3F8-E6EDA776DCF9}"/>
              </a:ext>
            </a:extLst>
          </p:cNvPr>
          <p:cNvPicPr>
            <a:picLocks noChangeAspect="1"/>
          </p:cNvPicPr>
          <p:nvPr/>
        </p:nvPicPr>
        <p:blipFill>
          <a:blip r:embed="rId4"/>
          <a:stretch>
            <a:fillRect/>
          </a:stretch>
        </p:blipFill>
        <p:spPr>
          <a:xfrm>
            <a:off x="1153143" y="2278861"/>
            <a:ext cx="4942857" cy="3161905"/>
          </a:xfrm>
          <a:prstGeom prst="rect">
            <a:avLst/>
          </a:prstGeom>
        </p:spPr>
      </p:pic>
    </p:spTree>
    <p:extLst>
      <p:ext uri="{BB962C8B-B14F-4D97-AF65-F5344CB8AC3E}">
        <p14:creationId xmlns:p14="http://schemas.microsoft.com/office/powerpoint/2010/main" val="2569291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0A5AC-4783-4F0A-BC39-4F96006E05AF}"/>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A5547621-32EC-46BB-A36F-0922D8DFD8C1}"/>
              </a:ext>
            </a:extLst>
          </p:cNvPr>
          <p:cNvPicPr>
            <a:picLocks noGrp="1" noChangeAspect="1"/>
          </p:cNvPicPr>
          <p:nvPr>
            <p:ph idx="1"/>
          </p:nvPr>
        </p:nvPicPr>
        <p:blipFill>
          <a:blip r:embed="rId3"/>
          <a:stretch>
            <a:fillRect/>
          </a:stretch>
        </p:blipFill>
        <p:spPr>
          <a:xfrm>
            <a:off x="3610285" y="2220341"/>
            <a:ext cx="4971429" cy="3561905"/>
          </a:xfrm>
          <a:prstGeom prst="rect">
            <a:avLst/>
          </a:prstGeom>
        </p:spPr>
      </p:pic>
    </p:spTree>
    <p:extLst>
      <p:ext uri="{BB962C8B-B14F-4D97-AF65-F5344CB8AC3E}">
        <p14:creationId xmlns:p14="http://schemas.microsoft.com/office/powerpoint/2010/main" val="3119705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63AB0-D729-4189-A4EE-C908FDCDAE35}"/>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53AD5DD8-AF62-4DAA-A561-D702E0893705}"/>
              </a:ext>
            </a:extLst>
          </p:cNvPr>
          <p:cNvPicPr>
            <a:picLocks noGrp="1" noChangeAspect="1"/>
          </p:cNvPicPr>
          <p:nvPr>
            <p:ph idx="1"/>
          </p:nvPr>
        </p:nvPicPr>
        <p:blipFill>
          <a:blip r:embed="rId3"/>
          <a:stretch>
            <a:fillRect/>
          </a:stretch>
        </p:blipFill>
        <p:spPr>
          <a:xfrm>
            <a:off x="528064" y="1516793"/>
            <a:ext cx="5066667" cy="4285714"/>
          </a:xfrm>
          <a:prstGeom prst="rect">
            <a:avLst/>
          </a:prstGeom>
        </p:spPr>
      </p:pic>
      <p:pic>
        <p:nvPicPr>
          <p:cNvPr id="5" name="图片 4">
            <a:extLst>
              <a:ext uri="{FF2B5EF4-FFF2-40B4-BE49-F238E27FC236}">
                <a16:creationId xmlns:a16="http://schemas.microsoft.com/office/drawing/2014/main" id="{A1566272-A486-4514-A177-B9CC189AC287}"/>
              </a:ext>
            </a:extLst>
          </p:cNvPr>
          <p:cNvPicPr>
            <a:picLocks noChangeAspect="1"/>
          </p:cNvPicPr>
          <p:nvPr/>
        </p:nvPicPr>
        <p:blipFill>
          <a:blip r:embed="rId4"/>
          <a:stretch>
            <a:fillRect/>
          </a:stretch>
        </p:blipFill>
        <p:spPr>
          <a:xfrm>
            <a:off x="6096000" y="885052"/>
            <a:ext cx="5038095" cy="5228571"/>
          </a:xfrm>
          <a:prstGeom prst="rect">
            <a:avLst/>
          </a:prstGeom>
        </p:spPr>
      </p:pic>
    </p:spTree>
    <p:extLst>
      <p:ext uri="{BB962C8B-B14F-4D97-AF65-F5344CB8AC3E}">
        <p14:creationId xmlns:p14="http://schemas.microsoft.com/office/powerpoint/2010/main" val="378234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0F8661-2465-49E0-9F22-DDD9B64961DE}"/>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469BAE76-F1C4-404C-B79B-8ED9A1F01914}"/>
              </a:ext>
            </a:extLst>
          </p:cNvPr>
          <p:cNvPicPr>
            <a:picLocks noGrp="1" noChangeAspect="1"/>
          </p:cNvPicPr>
          <p:nvPr>
            <p:ph idx="1"/>
          </p:nvPr>
        </p:nvPicPr>
        <p:blipFill>
          <a:blip r:embed="rId3"/>
          <a:stretch>
            <a:fillRect/>
          </a:stretch>
        </p:blipFill>
        <p:spPr>
          <a:xfrm>
            <a:off x="981714" y="1911424"/>
            <a:ext cx="5114286" cy="3838095"/>
          </a:xfrm>
          <a:prstGeom prst="rect">
            <a:avLst/>
          </a:prstGeom>
        </p:spPr>
      </p:pic>
      <p:pic>
        <p:nvPicPr>
          <p:cNvPr id="5" name="内容占位符 3">
            <a:extLst>
              <a:ext uri="{FF2B5EF4-FFF2-40B4-BE49-F238E27FC236}">
                <a16:creationId xmlns:a16="http://schemas.microsoft.com/office/drawing/2014/main" id="{C68C2D7B-31D6-43DD-9DAE-718D5B30A9D9}"/>
              </a:ext>
            </a:extLst>
          </p:cNvPr>
          <p:cNvPicPr>
            <a:picLocks noChangeAspect="1"/>
          </p:cNvPicPr>
          <p:nvPr/>
        </p:nvPicPr>
        <p:blipFill>
          <a:blip r:embed="rId4"/>
          <a:stretch>
            <a:fillRect/>
          </a:stretch>
        </p:blipFill>
        <p:spPr>
          <a:xfrm>
            <a:off x="5807947" y="211277"/>
            <a:ext cx="5928528" cy="6359283"/>
          </a:xfrm>
          <a:prstGeom prst="rect">
            <a:avLst/>
          </a:prstGeom>
        </p:spPr>
      </p:pic>
    </p:spTree>
    <p:extLst>
      <p:ext uri="{BB962C8B-B14F-4D97-AF65-F5344CB8AC3E}">
        <p14:creationId xmlns:p14="http://schemas.microsoft.com/office/powerpoint/2010/main" val="2648153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D1339-AEC1-449D-A7A8-CC9773ABC034}"/>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A2D8F9D5-6D03-4FF9-ACCC-18BF2C9D9626}"/>
              </a:ext>
            </a:extLst>
          </p:cNvPr>
          <p:cNvPicPr>
            <a:picLocks noGrp="1" noChangeAspect="1"/>
          </p:cNvPicPr>
          <p:nvPr>
            <p:ph idx="1"/>
          </p:nvPr>
        </p:nvPicPr>
        <p:blipFill>
          <a:blip r:embed="rId3"/>
          <a:stretch>
            <a:fillRect/>
          </a:stretch>
        </p:blipFill>
        <p:spPr>
          <a:xfrm>
            <a:off x="3610285" y="2229865"/>
            <a:ext cx="4971429" cy="3542857"/>
          </a:xfrm>
          <a:prstGeom prst="rect">
            <a:avLst/>
          </a:prstGeom>
        </p:spPr>
      </p:pic>
    </p:spTree>
    <p:extLst>
      <p:ext uri="{BB962C8B-B14F-4D97-AF65-F5344CB8AC3E}">
        <p14:creationId xmlns:p14="http://schemas.microsoft.com/office/powerpoint/2010/main" val="4119692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FC698-32E7-4192-BB76-AD359361B960}"/>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04FE003F-8E0C-48ED-A869-DF2FB095FABE}"/>
              </a:ext>
            </a:extLst>
          </p:cNvPr>
          <p:cNvPicPr>
            <a:picLocks noGrp="1" noChangeAspect="1"/>
          </p:cNvPicPr>
          <p:nvPr>
            <p:ph idx="1"/>
          </p:nvPr>
        </p:nvPicPr>
        <p:blipFill>
          <a:blip r:embed="rId3"/>
          <a:stretch>
            <a:fillRect/>
          </a:stretch>
        </p:blipFill>
        <p:spPr>
          <a:xfrm>
            <a:off x="1496519" y="1071939"/>
            <a:ext cx="4030205" cy="4351338"/>
          </a:xfrm>
          <a:prstGeom prst="rect">
            <a:avLst/>
          </a:prstGeom>
        </p:spPr>
      </p:pic>
      <p:pic>
        <p:nvPicPr>
          <p:cNvPr id="5" name="图片 4">
            <a:extLst>
              <a:ext uri="{FF2B5EF4-FFF2-40B4-BE49-F238E27FC236}">
                <a16:creationId xmlns:a16="http://schemas.microsoft.com/office/drawing/2014/main" id="{2C3BAAA9-ED48-4EFA-97CA-4A54D51503CB}"/>
              </a:ext>
            </a:extLst>
          </p:cNvPr>
          <p:cNvPicPr>
            <a:picLocks noChangeAspect="1"/>
          </p:cNvPicPr>
          <p:nvPr/>
        </p:nvPicPr>
        <p:blipFill>
          <a:blip r:embed="rId4"/>
          <a:stretch>
            <a:fillRect/>
          </a:stretch>
        </p:blipFill>
        <p:spPr>
          <a:xfrm>
            <a:off x="5781195" y="1175658"/>
            <a:ext cx="4914286" cy="4247619"/>
          </a:xfrm>
          <a:prstGeom prst="rect">
            <a:avLst/>
          </a:prstGeom>
        </p:spPr>
      </p:pic>
    </p:spTree>
    <p:extLst>
      <p:ext uri="{BB962C8B-B14F-4D97-AF65-F5344CB8AC3E}">
        <p14:creationId xmlns:p14="http://schemas.microsoft.com/office/powerpoint/2010/main" val="12658433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2C4CD-6DAE-4299-AD45-B86E8F55BE95}"/>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1CBE6A0C-601C-4651-8B6D-F270D93C10AB}"/>
              </a:ext>
            </a:extLst>
          </p:cNvPr>
          <p:cNvPicPr>
            <a:picLocks noGrp="1" noChangeAspect="1"/>
          </p:cNvPicPr>
          <p:nvPr>
            <p:ph idx="1"/>
          </p:nvPr>
        </p:nvPicPr>
        <p:blipFill>
          <a:blip r:embed="rId3"/>
          <a:stretch>
            <a:fillRect/>
          </a:stretch>
        </p:blipFill>
        <p:spPr>
          <a:xfrm>
            <a:off x="171300" y="276443"/>
            <a:ext cx="6084898" cy="6305113"/>
          </a:xfrm>
          <a:prstGeom prst="rect">
            <a:avLst/>
          </a:prstGeom>
        </p:spPr>
      </p:pic>
      <p:pic>
        <p:nvPicPr>
          <p:cNvPr id="5" name="图片 4">
            <a:extLst>
              <a:ext uri="{FF2B5EF4-FFF2-40B4-BE49-F238E27FC236}">
                <a16:creationId xmlns:a16="http://schemas.microsoft.com/office/drawing/2014/main" id="{00353006-392C-4DCF-A762-2035EFD4CAD4}"/>
              </a:ext>
            </a:extLst>
          </p:cNvPr>
          <p:cNvPicPr>
            <a:picLocks noChangeAspect="1"/>
          </p:cNvPicPr>
          <p:nvPr/>
        </p:nvPicPr>
        <p:blipFill>
          <a:blip r:embed="rId4"/>
          <a:stretch>
            <a:fillRect/>
          </a:stretch>
        </p:blipFill>
        <p:spPr>
          <a:xfrm>
            <a:off x="6096000" y="1835071"/>
            <a:ext cx="5780390" cy="3187856"/>
          </a:xfrm>
          <a:prstGeom prst="rect">
            <a:avLst/>
          </a:prstGeom>
        </p:spPr>
      </p:pic>
    </p:spTree>
    <p:extLst>
      <p:ext uri="{BB962C8B-B14F-4D97-AF65-F5344CB8AC3E}">
        <p14:creationId xmlns:p14="http://schemas.microsoft.com/office/powerpoint/2010/main" val="377856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950D77-AFAB-483C-9CBE-92E39260BE0D}"/>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592FD3EA-E2E1-4DD5-9C3C-2F5DD4CF9443}"/>
              </a:ext>
            </a:extLst>
          </p:cNvPr>
          <p:cNvPicPr>
            <a:picLocks noGrp="1" noChangeAspect="1"/>
          </p:cNvPicPr>
          <p:nvPr>
            <p:ph idx="1"/>
          </p:nvPr>
        </p:nvPicPr>
        <p:blipFill>
          <a:blip r:embed="rId3"/>
          <a:stretch>
            <a:fillRect/>
          </a:stretch>
        </p:blipFill>
        <p:spPr>
          <a:xfrm>
            <a:off x="3700762" y="2353675"/>
            <a:ext cx="4790476" cy="3295238"/>
          </a:xfrm>
          <a:prstGeom prst="rect">
            <a:avLst/>
          </a:prstGeom>
        </p:spPr>
      </p:pic>
    </p:spTree>
    <p:extLst>
      <p:ext uri="{BB962C8B-B14F-4D97-AF65-F5344CB8AC3E}">
        <p14:creationId xmlns:p14="http://schemas.microsoft.com/office/powerpoint/2010/main" val="3276521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D75CBD-CB1A-470F-A924-4AA2E7B777E0}"/>
              </a:ext>
            </a:extLst>
          </p:cNvPr>
          <p:cNvSpPr>
            <a:spLocks noGrp="1"/>
          </p:cNvSpPr>
          <p:nvPr>
            <p:ph type="title"/>
          </p:nvPr>
        </p:nvSpPr>
        <p:spPr/>
        <p:txBody>
          <a:bodyPr/>
          <a:lstStyle/>
          <a:p>
            <a:r>
              <a:rPr lang="zh-CN" altLang="en-US" dirty="0"/>
              <a:t>瀑布流 </a:t>
            </a:r>
            <a:r>
              <a:rPr lang="en-US" altLang="zh-CN" dirty="0"/>
              <a:t>VS </a:t>
            </a:r>
            <a:r>
              <a:rPr lang="zh-CN" altLang="en-US" dirty="0"/>
              <a:t>敏捷</a:t>
            </a:r>
          </a:p>
        </p:txBody>
      </p:sp>
      <p:pic>
        <p:nvPicPr>
          <p:cNvPr id="6" name="内容占位符 5">
            <a:extLst>
              <a:ext uri="{FF2B5EF4-FFF2-40B4-BE49-F238E27FC236}">
                <a16:creationId xmlns:a16="http://schemas.microsoft.com/office/drawing/2014/main" id="{ACC76B7C-0D05-4C2A-AFDC-D24543755C17}"/>
              </a:ext>
            </a:extLst>
          </p:cNvPr>
          <p:cNvPicPr>
            <a:picLocks noGrp="1" noChangeAspect="1"/>
          </p:cNvPicPr>
          <p:nvPr>
            <p:ph sz="half" idx="1"/>
          </p:nvPr>
        </p:nvPicPr>
        <p:blipFill>
          <a:blip r:embed="rId3"/>
          <a:stretch>
            <a:fillRect/>
          </a:stretch>
        </p:blipFill>
        <p:spPr>
          <a:xfrm>
            <a:off x="1048047" y="2372722"/>
            <a:ext cx="4761905" cy="3257143"/>
          </a:xfrm>
          <a:prstGeom prst="rect">
            <a:avLst/>
          </a:prstGeom>
        </p:spPr>
      </p:pic>
      <p:pic>
        <p:nvPicPr>
          <p:cNvPr id="7" name="内容占位符 6">
            <a:extLst>
              <a:ext uri="{FF2B5EF4-FFF2-40B4-BE49-F238E27FC236}">
                <a16:creationId xmlns:a16="http://schemas.microsoft.com/office/drawing/2014/main" id="{75C8A71F-A93D-40BA-A3C8-D8E59F8CF769}"/>
              </a:ext>
            </a:extLst>
          </p:cNvPr>
          <p:cNvPicPr>
            <a:picLocks noGrp="1" noChangeAspect="1"/>
          </p:cNvPicPr>
          <p:nvPr>
            <p:ph sz="half" idx="2"/>
          </p:nvPr>
        </p:nvPicPr>
        <p:blipFill>
          <a:blip r:embed="rId4"/>
          <a:stretch>
            <a:fillRect/>
          </a:stretch>
        </p:blipFill>
        <p:spPr>
          <a:xfrm>
            <a:off x="6172200" y="2326247"/>
            <a:ext cx="5181600" cy="3350093"/>
          </a:xfrm>
          <a:prstGeom prst="rect">
            <a:avLst/>
          </a:prstGeom>
        </p:spPr>
      </p:pic>
    </p:spTree>
    <p:extLst>
      <p:ext uri="{BB962C8B-B14F-4D97-AF65-F5344CB8AC3E}">
        <p14:creationId xmlns:p14="http://schemas.microsoft.com/office/powerpoint/2010/main" val="20405766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C9E9A7-EF3C-4F00-B0AA-584058A315E3}"/>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7163BA4-56DF-4E37-A248-EED4A19902EF}"/>
              </a:ext>
            </a:extLst>
          </p:cNvPr>
          <p:cNvSpPr>
            <a:spLocks noGrp="1"/>
          </p:cNvSpPr>
          <p:nvPr>
            <p:ph idx="1"/>
          </p:nvPr>
        </p:nvSpPr>
        <p:spPr/>
        <p:txBody>
          <a:bodyPr/>
          <a:lstStyle/>
          <a:p>
            <a:endParaRPr lang="zh-CN" altLang="en-US" dirty="0"/>
          </a:p>
        </p:txBody>
      </p:sp>
      <p:sp>
        <p:nvSpPr>
          <p:cNvPr id="4" name="矩形 3">
            <a:extLst>
              <a:ext uri="{FF2B5EF4-FFF2-40B4-BE49-F238E27FC236}">
                <a16:creationId xmlns:a16="http://schemas.microsoft.com/office/drawing/2014/main" id="{B21101FA-4B82-4849-9144-67BA2BFCB980}"/>
              </a:ext>
            </a:extLst>
          </p:cNvPr>
          <p:cNvSpPr/>
          <p:nvPr/>
        </p:nvSpPr>
        <p:spPr>
          <a:xfrm>
            <a:off x="2887430" y="2967335"/>
            <a:ext cx="6417141"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接下来进入考试环节</a:t>
            </a:r>
          </a:p>
        </p:txBody>
      </p:sp>
    </p:spTree>
    <p:extLst>
      <p:ext uri="{BB962C8B-B14F-4D97-AF65-F5344CB8AC3E}">
        <p14:creationId xmlns:p14="http://schemas.microsoft.com/office/powerpoint/2010/main" val="27089995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4C8884-5D46-4ED2-A269-888B2192C1EE}"/>
              </a:ext>
            </a:extLst>
          </p:cNvPr>
          <p:cNvSpPr>
            <a:spLocks noGrp="1"/>
          </p:cNvSpPr>
          <p:nvPr>
            <p:ph type="title"/>
          </p:nvPr>
        </p:nvSpPr>
        <p:spPr/>
        <p:txBody>
          <a:bodyPr/>
          <a:lstStyle/>
          <a:p>
            <a:r>
              <a:rPr lang="zh-CN" altLang="en-US" dirty="0"/>
              <a:t>思考题</a:t>
            </a:r>
          </a:p>
        </p:txBody>
      </p:sp>
      <p:sp>
        <p:nvSpPr>
          <p:cNvPr id="3" name="内容占位符 2">
            <a:extLst>
              <a:ext uri="{FF2B5EF4-FFF2-40B4-BE49-F238E27FC236}">
                <a16:creationId xmlns:a16="http://schemas.microsoft.com/office/drawing/2014/main" id="{614D1404-CC16-4B8E-8E83-55399090840E}"/>
              </a:ext>
            </a:extLst>
          </p:cNvPr>
          <p:cNvSpPr>
            <a:spLocks noGrp="1"/>
          </p:cNvSpPr>
          <p:nvPr>
            <p:ph idx="1"/>
          </p:nvPr>
        </p:nvSpPr>
        <p:spPr/>
        <p:txBody>
          <a:bodyPr/>
          <a:lstStyle/>
          <a:p>
            <a:r>
              <a:rPr lang="zh-CN" altLang="en-US" dirty="0"/>
              <a:t>敏捷比瀑布流快么？</a:t>
            </a:r>
            <a:endParaRPr lang="en-US" altLang="zh-CN" dirty="0"/>
          </a:p>
          <a:p>
            <a:r>
              <a:rPr lang="zh-CN" altLang="en-US" dirty="0"/>
              <a:t>敏捷能开发出比瀑布流更优质的产品么？</a:t>
            </a:r>
            <a:endParaRPr lang="en-US" altLang="zh-CN" dirty="0"/>
          </a:p>
          <a:p>
            <a:r>
              <a:rPr lang="zh-CN" altLang="en-US" dirty="0"/>
              <a:t>敏捷对开发人员的要求比瀑布流是更高还是更低？</a:t>
            </a:r>
            <a:endParaRPr lang="en-US" altLang="zh-CN" dirty="0"/>
          </a:p>
          <a:p>
            <a:r>
              <a:rPr lang="zh-CN" altLang="en-US" dirty="0"/>
              <a:t>敏捷宣言的内容是什么？</a:t>
            </a:r>
            <a:endParaRPr lang="en-US" altLang="zh-CN" dirty="0"/>
          </a:p>
        </p:txBody>
      </p:sp>
    </p:spTree>
    <p:extLst>
      <p:ext uri="{BB962C8B-B14F-4D97-AF65-F5344CB8AC3E}">
        <p14:creationId xmlns:p14="http://schemas.microsoft.com/office/powerpoint/2010/main" val="318489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D75995-9B67-403C-93BC-242DE037C393}"/>
              </a:ext>
            </a:extLst>
          </p:cNvPr>
          <p:cNvSpPr>
            <a:spLocks noGrp="1"/>
          </p:cNvSpPr>
          <p:nvPr>
            <p:ph type="title"/>
          </p:nvPr>
        </p:nvSpPr>
        <p:spPr/>
        <p:txBody>
          <a:bodyPr/>
          <a:lstStyle/>
          <a:p>
            <a:r>
              <a:rPr lang="zh-CN" altLang="en-US" dirty="0"/>
              <a:t>敏捷</a:t>
            </a:r>
          </a:p>
        </p:txBody>
      </p:sp>
      <p:pic>
        <p:nvPicPr>
          <p:cNvPr id="4" name="内容占位符 3">
            <a:extLst>
              <a:ext uri="{FF2B5EF4-FFF2-40B4-BE49-F238E27FC236}">
                <a16:creationId xmlns:a16="http://schemas.microsoft.com/office/drawing/2014/main" id="{2A5C7A49-3546-4DAF-A168-4B15A4D7BD5C}"/>
              </a:ext>
            </a:extLst>
          </p:cNvPr>
          <p:cNvPicPr>
            <a:picLocks noGrp="1" noChangeAspect="1"/>
          </p:cNvPicPr>
          <p:nvPr>
            <p:ph idx="1"/>
          </p:nvPr>
        </p:nvPicPr>
        <p:blipFill>
          <a:blip r:embed="rId3"/>
          <a:stretch>
            <a:fillRect/>
          </a:stretch>
        </p:blipFill>
        <p:spPr>
          <a:xfrm>
            <a:off x="3681714" y="2229865"/>
            <a:ext cx="4828571" cy="3542857"/>
          </a:xfrm>
          <a:prstGeom prst="rect">
            <a:avLst/>
          </a:prstGeom>
        </p:spPr>
      </p:pic>
    </p:spTree>
    <p:extLst>
      <p:ext uri="{BB962C8B-B14F-4D97-AF65-F5344CB8AC3E}">
        <p14:creationId xmlns:p14="http://schemas.microsoft.com/office/powerpoint/2010/main" val="3360189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E07FBD8-183D-4922-A8C3-7427A4303ED6}"/>
              </a:ext>
            </a:extLst>
          </p:cNvPr>
          <p:cNvSpPr>
            <a:spLocks noGrp="1"/>
          </p:cNvSpPr>
          <p:nvPr>
            <p:ph type="title"/>
          </p:nvPr>
        </p:nvSpPr>
        <p:spPr/>
        <p:txBody>
          <a:bodyPr/>
          <a:lstStyle/>
          <a:p>
            <a:r>
              <a:rPr lang="zh-CN" altLang="en-US" dirty="0"/>
              <a:t>迭代</a:t>
            </a:r>
          </a:p>
        </p:txBody>
      </p:sp>
      <p:pic>
        <p:nvPicPr>
          <p:cNvPr id="4" name="内容占位符 3">
            <a:extLst>
              <a:ext uri="{FF2B5EF4-FFF2-40B4-BE49-F238E27FC236}">
                <a16:creationId xmlns:a16="http://schemas.microsoft.com/office/drawing/2014/main" id="{6D8EC4B4-949F-4E62-B78B-F76F80F0061F}"/>
              </a:ext>
            </a:extLst>
          </p:cNvPr>
          <p:cNvPicPr>
            <a:picLocks noGrp="1" noChangeAspect="1"/>
          </p:cNvPicPr>
          <p:nvPr>
            <p:ph sz="half" idx="1"/>
          </p:nvPr>
        </p:nvPicPr>
        <p:blipFill>
          <a:blip r:embed="rId3"/>
          <a:stretch>
            <a:fillRect/>
          </a:stretch>
        </p:blipFill>
        <p:spPr>
          <a:xfrm>
            <a:off x="1270262" y="1825625"/>
            <a:ext cx="4317475" cy="4351338"/>
          </a:xfrm>
          <a:prstGeom prst="rect">
            <a:avLst/>
          </a:prstGeom>
        </p:spPr>
      </p:pic>
      <p:pic>
        <p:nvPicPr>
          <p:cNvPr id="7" name="内容占位符 6">
            <a:extLst>
              <a:ext uri="{FF2B5EF4-FFF2-40B4-BE49-F238E27FC236}">
                <a16:creationId xmlns:a16="http://schemas.microsoft.com/office/drawing/2014/main" id="{AA32E6A9-6868-4419-8009-75D4FF2F26E1}"/>
              </a:ext>
            </a:extLst>
          </p:cNvPr>
          <p:cNvPicPr>
            <a:picLocks noGrp="1" noChangeAspect="1"/>
          </p:cNvPicPr>
          <p:nvPr>
            <p:ph sz="half" idx="2"/>
          </p:nvPr>
        </p:nvPicPr>
        <p:blipFill>
          <a:blip r:embed="rId4"/>
          <a:stretch>
            <a:fillRect/>
          </a:stretch>
        </p:blipFill>
        <p:spPr>
          <a:xfrm>
            <a:off x="6538087" y="1825625"/>
            <a:ext cx="4449825" cy="4351338"/>
          </a:xfrm>
          <a:prstGeom prst="rect">
            <a:avLst/>
          </a:prstGeom>
        </p:spPr>
      </p:pic>
    </p:spTree>
    <p:extLst>
      <p:ext uri="{BB962C8B-B14F-4D97-AF65-F5344CB8AC3E}">
        <p14:creationId xmlns:p14="http://schemas.microsoft.com/office/powerpoint/2010/main" val="483061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9AF98C-937A-4C9A-8231-7185848DC0EF}"/>
              </a:ext>
            </a:extLst>
          </p:cNvPr>
          <p:cNvSpPr>
            <a:spLocks noGrp="1"/>
          </p:cNvSpPr>
          <p:nvPr>
            <p:ph type="title"/>
          </p:nvPr>
        </p:nvSpPr>
        <p:spPr/>
        <p:txBody>
          <a:bodyPr/>
          <a:lstStyle/>
          <a:p>
            <a:r>
              <a:rPr lang="zh-CN" altLang="en-US" dirty="0"/>
              <a:t>沟通</a:t>
            </a:r>
          </a:p>
        </p:txBody>
      </p:sp>
      <p:pic>
        <p:nvPicPr>
          <p:cNvPr id="4" name="内容占位符 3">
            <a:extLst>
              <a:ext uri="{FF2B5EF4-FFF2-40B4-BE49-F238E27FC236}">
                <a16:creationId xmlns:a16="http://schemas.microsoft.com/office/drawing/2014/main" id="{1443FB97-50AA-4BFD-8AE7-117A99B6C73B}"/>
              </a:ext>
            </a:extLst>
          </p:cNvPr>
          <p:cNvPicPr>
            <a:picLocks noGrp="1" noChangeAspect="1"/>
          </p:cNvPicPr>
          <p:nvPr>
            <p:ph sz="half" idx="1"/>
          </p:nvPr>
        </p:nvPicPr>
        <p:blipFill>
          <a:blip r:embed="rId3"/>
          <a:stretch>
            <a:fillRect/>
          </a:stretch>
        </p:blipFill>
        <p:spPr>
          <a:xfrm>
            <a:off x="1086143" y="2353675"/>
            <a:ext cx="4685714" cy="3295238"/>
          </a:xfrm>
          <a:prstGeom prst="rect">
            <a:avLst/>
          </a:prstGeom>
        </p:spPr>
      </p:pic>
      <p:pic>
        <p:nvPicPr>
          <p:cNvPr id="6" name="内容占位符 5">
            <a:extLst>
              <a:ext uri="{FF2B5EF4-FFF2-40B4-BE49-F238E27FC236}">
                <a16:creationId xmlns:a16="http://schemas.microsoft.com/office/drawing/2014/main" id="{1297301A-5DE9-4CD4-B61C-492749F0A49D}"/>
              </a:ext>
            </a:extLst>
          </p:cNvPr>
          <p:cNvPicPr>
            <a:picLocks noGrp="1" noChangeAspect="1"/>
          </p:cNvPicPr>
          <p:nvPr>
            <p:ph sz="half" idx="2"/>
          </p:nvPr>
        </p:nvPicPr>
        <p:blipFill>
          <a:blip r:embed="rId4"/>
          <a:stretch>
            <a:fillRect/>
          </a:stretch>
        </p:blipFill>
        <p:spPr>
          <a:xfrm>
            <a:off x="6410619" y="1867960"/>
            <a:ext cx="4704762" cy="4266667"/>
          </a:xfrm>
          <a:prstGeom prst="rect">
            <a:avLst/>
          </a:prstGeom>
        </p:spPr>
      </p:pic>
    </p:spTree>
    <p:extLst>
      <p:ext uri="{BB962C8B-B14F-4D97-AF65-F5344CB8AC3E}">
        <p14:creationId xmlns:p14="http://schemas.microsoft.com/office/powerpoint/2010/main" val="1604293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BA7D0E-E4C6-451B-9CBB-02EF011B408B}"/>
              </a:ext>
            </a:extLst>
          </p:cNvPr>
          <p:cNvSpPr>
            <a:spLocks noGrp="1"/>
          </p:cNvSpPr>
          <p:nvPr>
            <p:ph type="title"/>
          </p:nvPr>
        </p:nvSpPr>
        <p:spPr/>
        <p:txBody>
          <a:bodyPr/>
          <a:lstStyle/>
          <a:p>
            <a:r>
              <a:rPr lang="zh-CN" altLang="en-US" dirty="0"/>
              <a:t>需求的价值和难度</a:t>
            </a:r>
          </a:p>
        </p:txBody>
      </p:sp>
      <p:pic>
        <p:nvPicPr>
          <p:cNvPr id="4" name="内容占位符 3">
            <a:extLst>
              <a:ext uri="{FF2B5EF4-FFF2-40B4-BE49-F238E27FC236}">
                <a16:creationId xmlns:a16="http://schemas.microsoft.com/office/drawing/2014/main" id="{037D6989-9C01-44F0-8F54-D524C29E213B}"/>
              </a:ext>
            </a:extLst>
          </p:cNvPr>
          <p:cNvPicPr>
            <a:picLocks noGrp="1" noChangeAspect="1"/>
          </p:cNvPicPr>
          <p:nvPr>
            <p:ph idx="1"/>
          </p:nvPr>
        </p:nvPicPr>
        <p:blipFill>
          <a:blip r:embed="rId2"/>
          <a:stretch>
            <a:fillRect/>
          </a:stretch>
        </p:blipFill>
        <p:spPr>
          <a:xfrm>
            <a:off x="3855321" y="1825625"/>
            <a:ext cx="4481357" cy="4351338"/>
          </a:xfrm>
          <a:prstGeom prst="rect">
            <a:avLst/>
          </a:prstGeom>
        </p:spPr>
      </p:pic>
    </p:spTree>
    <p:extLst>
      <p:ext uri="{BB962C8B-B14F-4D97-AF65-F5344CB8AC3E}">
        <p14:creationId xmlns:p14="http://schemas.microsoft.com/office/powerpoint/2010/main" val="114663716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TotalTime>
  <Words>1914</Words>
  <Application>Microsoft Office PowerPoint</Application>
  <PresentationFormat>宽屏</PresentationFormat>
  <Paragraphs>191</Paragraphs>
  <Slides>51</Slides>
  <Notes>43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51</vt:i4>
      </vt:variant>
    </vt:vector>
  </HeadingPairs>
  <TitlesOfParts>
    <vt:vector size="55" baseType="lpstr">
      <vt:lpstr>等线</vt:lpstr>
      <vt:lpstr>等线 Light</vt:lpstr>
      <vt:lpstr>Arial</vt:lpstr>
      <vt:lpstr>Office 主题​​</vt:lpstr>
      <vt:lpstr>学习敏捷-图书分享</vt:lpstr>
      <vt:lpstr>PowerPoint 演示文稿</vt:lpstr>
      <vt:lpstr>什么是敏捷？</vt:lpstr>
      <vt:lpstr>PowerPoint 演示文稿</vt:lpstr>
      <vt:lpstr>瀑布流 VS 敏捷</vt:lpstr>
      <vt:lpstr>敏捷</vt:lpstr>
      <vt:lpstr>迭代</vt:lpstr>
      <vt:lpstr>沟通</vt:lpstr>
      <vt:lpstr>需求的价值和难度</vt:lpstr>
      <vt:lpstr>工作的软件才是衡量进度的唯一标准</vt:lpstr>
      <vt:lpstr>PowerPoint 演示文稿</vt:lpstr>
      <vt:lpstr>Sprint Planning</vt:lpstr>
      <vt:lpstr>Sprint Review</vt:lpstr>
      <vt:lpstr>Sprint Retrospective</vt:lpstr>
      <vt:lpstr>项目和每个人的关系</vt:lpstr>
      <vt:lpstr>PowerPoint 演示文稿</vt:lpstr>
      <vt:lpstr>Product owners often find it challenging to get into their users’ heads.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思考题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学习敏捷</dc:title>
  <dc:creator>林彦君</dc:creator>
  <cp:lastModifiedBy>林彦君</cp:lastModifiedBy>
  <cp:revision>225</cp:revision>
  <dcterms:created xsi:type="dcterms:W3CDTF">2019-02-19T06:15:31Z</dcterms:created>
  <dcterms:modified xsi:type="dcterms:W3CDTF">2019-02-22T01:59:22Z</dcterms:modified>
</cp:coreProperties>
</file>